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376" r:id="rId2"/>
    <p:sldId id="374" r:id="rId3"/>
    <p:sldId id="451" r:id="rId4"/>
    <p:sldId id="545" r:id="rId5"/>
    <p:sldId id="546" r:id="rId6"/>
    <p:sldId id="479" r:id="rId7"/>
    <p:sldId id="607" r:id="rId8"/>
    <p:sldId id="604" r:id="rId9"/>
    <p:sldId id="605" r:id="rId10"/>
    <p:sldId id="606" r:id="rId11"/>
    <p:sldId id="608" r:id="rId12"/>
    <p:sldId id="500" r:id="rId13"/>
    <p:sldId id="543" r:id="rId14"/>
    <p:sldId id="550" r:id="rId15"/>
    <p:sldId id="548" r:id="rId16"/>
    <p:sldId id="552" r:id="rId17"/>
    <p:sldId id="609" r:id="rId18"/>
    <p:sldId id="614" r:id="rId19"/>
    <p:sldId id="615" r:id="rId20"/>
    <p:sldId id="554" r:id="rId21"/>
    <p:sldId id="555" r:id="rId22"/>
    <p:sldId id="557" r:id="rId23"/>
    <p:sldId id="616" r:id="rId24"/>
    <p:sldId id="610" r:id="rId25"/>
    <p:sldId id="617" r:id="rId26"/>
    <p:sldId id="580" r:id="rId27"/>
    <p:sldId id="618" r:id="rId28"/>
    <p:sldId id="582" r:id="rId29"/>
    <p:sldId id="619" r:id="rId30"/>
    <p:sldId id="583" r:id="rId31"/>
    <p:sldId id="620" r:id="rId32"/>
    <p:sldId id="586" r:id="rId33"/>
    <p:sldId id="587" r:id="rId34"/>
    <p:sldId id="611" r:id="rId35"/>
    <p:sldId id="588" r:id="rId36"/>
    <p:sldId id="589" r:id="rId37"/>
    <p:sldId id="590" r:id="rId38"/>
    <p:sldId id="591" r:id="rId39"/>
    <p:sldId id="593" r:id="rId40"/>
    <p:sldId id="595" r:id="rId41"/>
    <p:sldId id="596" r:id="rId42"/>
    <p:sldId id="598" r:id="rId43"/>
    <p:sldId id="612" r:id="rId44"/>
    <p:sldId id="544" r:id="rId45"/>
    <p:sldId id="559" r:id="rId46"/>
    <p:sldId id="560" r:id="rId47"/>
    <p:sldId id="561" r:id="rId48"/>
    <p:sldId id="562" r:id="rId49"/>
    <p:sldId id="621" r:id="rId50"/>
    <p:sldId id="564" r:id="rId51"/>
    <p:sldId id="384" r:id="rId52"/>
    <p:sldId id="565" r:id="rId53"/>
    <p:sldId id="566" r:id="rId54"/>
    <p:sldId id="567" r:id="rId55"/>
    <p:sldId id="568" r:id="rId56"/>
    <p:sldId id="613" r:id="rId57"/>
    <p:sldId id="542" r:id="rId58"/>
    <p:sldId id="570" r:id="rId59"/>
    <p:sldId id="574" r:id="rId60"/>
    <p:sldId id="571" r:id="rId61"/>
    <p:sldId id="575" r:id="rId62"/>
    <p:sldId id="572" r:id="rId63"/>
    <p:sldId id="576" r:id="rId64"/>
    <p:sldId id="573" r:id="rId65"/>
    <p:sldId id="577" r:id="rId66"/>
    <p:sldId id="379"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2">
          <p15:clr>
            <a:srgbClr val="A4A3A4"/>
          </p15:clr>
        </p15:guide>
        <p15:guide id="2" pos="38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0DB3"/>
    <a:srgbClr val="FF6600"/>
    <a:srgbClr val="3B4352"/>
    <a:srgbClr val="FF9933"/>
    <a:srgbClr val="4F738B"/>
    <a:srgbClr val="F4460A"/>
    <a:srgbClr val="F74229"/>
    <a:srgbClr val="2286A5"/>
    <a:srgbClr val="007B77"/>
    <a:srgbClr val="1B62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244" autoAdjust="0"/>
  </p:normalViewPr>
  <p:slideViewPr>
    <p:cSldViewPr snapToGrid="0">
      <p:cViewPr varScale="1">
        <p:scale>
          <a:sx n="91" d="100"/>
          <a:sy n="91" d="100"/>
        </p:scale>
        <p:origin x="1296" y="48"/>
      </p:cViewPr>
      <p:guideLst>
        <p:guide orient="horz" pos="2322"/>
        <p:guide pos="3805"/>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Unicode MS" panose="020B0604020202020204" pitchFamily="34" charset="-122"/>
                <a:ea typeface="Arial Unicode MS" panose="020B0604020202020204" pitchFamily="34" charset="-122"/>
              </a:defRPr>
            </a:lvl1pPr>
          </a:lstStyle>
          <a:p>
            <a:fld id="{59C9409E-ED0E-4D42-9DE3-B32D17D384BE}" type="datetimeFigureOut">
              <a:rPr lang="zh-CN" altLang="en-US" smtClean="0"/>
              <a:t>2023/4/20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Unicode MS" panose="020B0604020202020204" pitchFamily="34" charset="-122"/>
                <a:ea typeface="Arial Unicode MS" panose="020B0604020202020204" pitchFamily="34" charset="-122"/>
              </a:defRPr>
            </a:lvl1pPr>
          </a:lstStyle>
          <a:p>
            <a:fld id="{6361B527-AAC8-4855-83BC-9F4B54478846}" type="slidenum">
              <a:rPr lang="zh-CN" altLang="en-US" smtClean="0"/>
              <a:t>‹#›</a:t>
            </a:fld>
            <a:endParaRPr lang="zh-CN" altLang="en-US" dirty="0"/>
          </a:p>
        </p:txBody>
      </p:sp>
    </p:spTree>
    <p:extLst>
      <p:ext uri="{BB962C8B-B14F-4D97-AF65-F5344CB8AC3E}">
        <p14:creationId xmlns:p14="http://schemas.microsoft.com/office/powerpoint/2010/main" val="192334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1pPr>
    <a:lvl2pPr marL="4572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2pPr>
    <a:lvl3pPr marL="9144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3pPr>
    <a:lvl4pPr marL="13716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4pPr>
    <a:lvl5pPr marL="18288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5186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11</a:t>
            </a:fld>
            <a:endParaRPr lang="zh-CN" altLang="en-US" dirty="0"/>
          </a:p>
        </p:txBody>
      </p:sp>
    </p:spTree>
    <p:extLst>
      <p:ext uri="{BB962C8B-B14F-4D97-AF65-F5344CB8AC3E}">
        <p14:creationId xmlns:p14="http://schemas.microsoft.com/office/powerpoint/2010/main" val="4160095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13</a:t>
            </a:fld>
            <a:endParaRPr lang="zh-CN" altLang="en-US" dirty="0"/>
          </a:p>
        </p:txBody>
      </p:sp>
    </p:spTree>
    <p:extLst>
      <p:ext uri="{BB962C8B-B14F-4D97-AF65-F5344CB8AC3E}">
        <p14:creationId xmlns:p14="http://schemas.microsoft.com/office/powerpoint/2010/main" val="1772704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14</a:t>
            </a:fld>
            <a:endParaRPr lang="zh-CN" altLang="en-US" dirty="0"/>
          </a:p>
        </p:txBody>
      </p:sp>
    </p:spTree>
    <p:extLst>
      <p:ext uri="{BB962C8B-B14F-4D97-AF65-F5344CB8AC3E}">
        <p14:creationId xmlns:p14="http://schemas.microsoft.com/office/powerpoint/2010/main" val="46347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15</a:t>
            </a:fld>
            <a:endParaRPr lang="zh-CN" altLang="en-US" dirty="0"/>
          </a:p>
        </p:txBody>
      </p:sp>
    </p:spTree>
    <p:extLst>
      <p:ext uri="{BB962C8B-B14F-4D97-AF65-F5344CB8AC3E}">
        <p14:creationId xmlns:p14="http://schemas.microsoft.com/office/powerpoint/2010/main" val="1756836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16</a:t>
            </a:fld>
            <a:endParaRPr lang="zh-CN" altLang="en-US" dirty="0"/>
          </a:p>
        </p:txBody>
      </p:sp>
    </p:spTree>
    <p:extLst>
      <p:ext uri="{BB962C8B-B14F-4D97-AF65-F5344CB8AC3E}">
        <p14:creationId xmlns:p14="http://schemas.microsoft.com/office/powerpoint/2010/main" val="2211369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17</a:t>
            </a:fld>
            <a:endParaRPr lang="zh-CN" altLang="en-US" dirty="0"/>
          </a:p>
        </p:txBody>
      </p:sp>
    </p:spTree>
    <p:extLst>
      <p:ext uri="{BB962C8B-B14F-4D97-AF65-F5344CB8AC3E}">
        <p14:creationId xmlns:p14="http://schemas.microsoft.com/office/powerpoint/2010/main" val="3346071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18</a:t>
            </a:fld>
            <a:endParaRPr lang="zh-CN" altLang="en-US" dirty="0"/>
          </a:p>
        </p:txBody>
      </p:sp>
    </p:spTree>
    <p:extLst>
      <p:ext uri="{BB962C8B-B14F-4D97-AF65-F5344CB8AC3E}">
        <p14:creationId xmlns:p14="http://schemas.microsoft.com/office/powerpoint/2010/main" val="135184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19</a:t>
            </a:fld>
            <a:endParaRPr lang="zh-CN" altLang="en-US" dirty="0"/>
          </a:p>
        </p:txBody>
      </p:sp>
    </p:spTree>
    <p:extLst>
      <p:ext uri="{BB962C8B-B14F-4D97-AF65-F5344CB8AC3E}">
        <p14:creationId xmlns:p14="http://schemas.microsoft.com/office/powerpoint/2010/main" val="3026456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20</a:t>
            </a:fld>
            <a:endParaRPr lang="zh-CN" altLang="en-US" dirty="0"/>
          </a:p>
        </p:txBody>
      </p:sp>
    </p:spTree>
    <p:extLst>
      <p:ext uri="{BB962C8B-B14F-4D97-AF65-F5344CB8AC3E}">
        <p14:creationId xmlns:p14="http://schemas.microsoft.com/office/powerpoint/2010/main" val="199153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21</a:t>
            </a:fld>
            <a:endParaRPr lang="zh-CN" altLang="en-US" dirty="0"/>
          </a:p>
        </p:txBody>
      </p:sp>
    </p:spTree>
    <p:extLst>
      <p:ext uri="{BB962C8B-B14F-4D97-AF65-F5344CB8AC3E}">
        <p14:creationId xmlns:p14="http://schemas.microsoft.com/office/powerpoint/2010/main" val="98461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0068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22</a:t>
            </a:fld>
            <a:endParaRPr lang="zh-CN" altLang="en-US" dirty="0"/>
          </a:p>
        </p:txBody>
      </p:sp>
    </p:spTree>
    <p:extLst>
      <p:ext uri="{BB962C8B-B14F-4D97-AF65-F5344CB8AC3E}">
        <p14:creationId xmlns:p14="http://schemas.microsoft.com/office/powerpoint/2010/main" val="2225843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23</a:t>
            </a:fld>
            <a:endParaRPr lang="zh-CN" altLang="en-US" dirty="0"/>
          </a:p>
        </p:txBody>
      </p:sp>
    </p:spTree>
    <p:extLst>
      <p:ext uri="{BB962C8B-B14F-4D97-AF65-F5344CB8AC3E}">
        <p14:creationId xmlns:p14="http://schemas.microsoft.com/office/powerpoint/2010/main" val="1539426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24</a:t>
            </a:fld>
            <a:endParaRPr lang="zh-CN" altLang="en-US" dirty="0"/>
          </a:p>
        </p:txBody>
      </p:sp>
    </p:spTree>
    <p:extLst>
      <p:ext uri="{BB962C8B-B14F-4D97-AF65-F5344CB8AC3E}">
        <p14:creationId xmlns:p14="http://schemas.microsoft.com/office/powerpoint/2010/main" val="967703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25</a:t>
            </a:fld>
            <a:endParaRPr lang="zh-CN" altLang="en-US" dirty="0"/>
          </a:p>
        </p:txBody>
      </p:sp>
    </p:spTree>
    <p:extLst>
      <p:ext uri="{BB962C8B-B14F-4D97-AF65-F5344CB8AC3E}">
        <p14:creationId xmlns:p14="http://schemas.microsoft.com/office/powerpoint/2010/main" val="1181657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26</a:t>
            </a:fld>
            <a:endParaRPr lang="zh-CN" altLang="en-US" dirty="0"/>
          </a:p>
        </p:txBody>
      </p:sp>
    </p:spTree>
    <p:extLst>
      <p:ext uri="{BB962C8B-B14F-4D97-AF65-F5344CB8AC3E}">
        <p14:creationId xmlns:p14="http://schemas.microsoft.com/office/powerpoint/2010/main" val="340708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27</a:t>
            </a:fld>
            <a:endParaRPr lang="zh-CN" altLang="en-US" dirty="0"/>
          </a:p>
        </p:txBody>
      </p:sp>
    </p:spTree>
    <p:extLst>
      <p:ext uri="{BB962C8B-B14F-4D97-AF65-F5344CB8AC3E}">
        <p14:creationId xmlns:p14="http://schemas.microsoft.com/office/powerpoint/2010/main" val="387888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28</a:t>
            </a:fld>
            <a:endParaRPr lang="zh-CN" altLang="en-US" dirty="0"/>
          </a:p>
        </p:txBody>
      </p:sp>
    </p:spTree>
    <p:extLst>
      <p:ext uri="{BB962C8B-B14F-4D97-AF65-F5344CB8AC3E}">
        <p14:creationId xmlns:p14="http://schemas.microsoft.com/office/powerpoint/2010/main" val="2833645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29</a:t>
            </a:fld>
            <a:endParaRPr lang="zh-CN" altLang="en-US" dirty="0"/>
          </a:p>
        </p:txBody>
      </p:sp>
    </p:spTree>
    <p:extLst>
      <p:ext uri="{BB962C8B-B14F-4D97-AF65-F5344CB8AC3E}">
        <p14:creationId xmlns:p14="http://schemas.microsoft.com/office/powerpoint/2010/main" val="305864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30</a:t>
            </a:fld>
            <a:endParaRPr lang="zh-CN" altLang="en-US" dirty="0"/>
          </a:p>
        </p:txBody>
      </p:sp>
    </p:spTree>
    <p:extLst>
      <p:ext uri="{BB962C8B-B14F-4D97-AF65-F5344CB8AC3E}">
        <p14:creationId xmlns:p14="http://schemas.microsoft.com/office/powerpoint/2010/main" val="625985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31</a:t>
            </a:fld>
            <a:endParaRPr lang="zh-CN" altLang="en-US" dirty="0"/>
          </a:p>
        </p:txBody>
      </p:sp>
    </p:spTree>
    <p:extLst>
      <p:ext uri="{BB962C8B-B14F-4D97-AF65-F5344CB8AC3E}">
        <p14:creationId xmlns:p14="http://schemas.microsoft.com/office/powerpoint/2010/main" val="331039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a:t>
            </a:fld>
            <a:endParaRPr lang="zh-CN" altLang="en-US" dirty="0"/>
          </a:p>
        </p:txBody>
      </p:sp>
    </p:spTree>
    <p:extLst>
      <p:ext uri="{BB962C8B-B14F-4D97-AF65-F5344CB8AC3E}">
        <p14:creationId xmlns:p14="http://schemas.microsoft.com/office/powerpoint/2010/main" val="1803598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32</a:t>
            </a:fld>
            <a:endParaRPr lang="zh-CN" altLang="en-US" dirty="0"/>
          </a:p>
        </p:txBody>
      </p:sp>
    </p:spTree>
    <p:extLst>
      <p:ext uri="{BB962C8B-B14F-4D97-AF65-F5344CB8AC3E}">
        <p14:creationId xmlns:p14="http://schemas.microsoft.com/office/powerpoint/2010/main" val="632001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33</a:t>
            </a:fld>
            <a:endParaRPr lang="zh-CN" altLang="en-US" dirty="0"/>
          </a:p>
        </p:txBody>
      </p:sp>
    </p:spTree>
    <p:extLst>
      <p:ext uri="{BB962C8B-B14F-4D97-AF65-F5344CB8AC3E}">
        <p14:creationId xmlns:p14="http://schemas.microsoft.com/office/powerpoint/2010/main" val="312558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35</a:t>
            </a:fld>
            <a:endParaRPr lang="zh-CN" altLang="en-US" dirty="0"/>
          </a:p>
        </p:txBody>
      </p:sp>
    </p:spTree>
    <p:extLst>
      <p:ext uri="{BB962C8B-B14F-4D97-AF65-F5344CB8AC3E}">
        <p14:creationId xmlns:p14="http://schemas.microsoft.com/office/powerpoint/2010/main" val="920028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36</a:t>
            </a:fld>
            <a:endParaRPr lang="zh-CN" altLang="en-US" dirty="0"/>
          </a:p>
        </p:txBody>
      </p:sp>
    </p:spTree>
    <p:extLst>
      <p:ext uri="{BB962C8B-B14F-4D97-AF65-F5344CB8AC3E}">
        <p14:creationId xmlns:p14="http://schemas.microsoft.com/office/powerpoint/2010/main" val="1453501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37</a:t>
            </a:fld>
            <a:endParaRPr lang="zh-CN" altLang="en-US" dirty="0"/>
          </a:p>
        </p:txBody>
      </p:sp>
    </p:spTree>
    <p:extLst>
      <p:ext uri="{BB962C8B-B14F-4D97-AF65-F5344CB8AC3E}">
        <p14:creationId xmlns:p14="http://schemas.microsoft.com/office/powerpoint/2010/main" val="3948476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38</a:t>
            </a:fld>
            <a:endParaRPr lang="zh-CN" altLang="en-US" dirty="0"/>
          </a:p>
        </p:txBody>
      </p:sp>
    </p:spTree>
    <p:extLst>
      <p:ext uri="{BB962C8B-B14F-4D97-AF65-F5344CB8AC3E}">
        <p14:creationId xmlns:p14="http://schemas.microsoft.com/office/powerpoint/2010/main" val="645779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39</a:t>
            </a:fld>
            <a:endParaRPr lang="zh-CN" altLang="en-US" dirty="0"/>
          </a:p>
        </p:txBody>
      </p:sp>
    </p:spTree>
    <p:extLst>
      <p:ext uri="{BB962C8B-B14F-4D97-AF65-F5344CB8AC3E}">
        <p14:creationId xmlns:p14="http://schemas.microsoft.com/office/powerpoint/2010/main" val="2498296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40</a:t>
            </a:fld>
            <a:endParaRPr lang="zh-CN" altLang="en-US" dirty="0"/>
          </a:p>
        </p:txBody>
      </p:sp>
    </p:spTree>
    <p:extLst>
      <p:ext uri="{BB962C8B-B14F-4D97-AF65-F5344CB8AC3E}">
        <p14:creationId xmlns:p14="http://schemas.microsoft.com/office/powerpoint/2010/main" val="3277631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41</a:t>
            </a:fld>
            <a:endParaRPr lang="zh-CN" altLang="en-US" dirty="0"/>
          </a:p>
        </p:txBody>
      </p:sp>
    </p:spTree>
    <p:extLst>
      <p:ext uri="{BB962C8B-B14F-4D97-AF65-F5344CB8AC3E}">
        <p14:creationId xmlns:p14="http://schemas.microsoft.com/office/powerpoint/2010/main" val="1807883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42</a:t>
            </a:fld>
            <a:endParaRPr lang="zh-CN" altLang="en-US" dirty="0"/>
          </a:p>
        </p:txBody>
      </p:sp>
    </p:spTree>
    <p:extLst>
      <p:ext uri="{BB962C8B-B14F-4D97-AF65-F5344CB8AC3E}">
        <p14:creationId xmlns:p14="http://schemas.microsoft.com/office/powerpoint/2010/main" val="183593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a:t>
            </a:fld>
            <a:endParaRPr lang="zh-CN" altLang="en-US" dirty="0"/>
          </a:p>
        </p:txBody>
      </p:sp>
    </p:spTree>
    <p:extLst>
      <p:ext uri="{BB962C8B-B14F-4D97-AF65-F5344CB8AC3E}">
        <p14:creationId xmlns:p14="http://schemas.microsoft.com/office/powerpoint/2010/main" val="2528615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44</a:t>
            </a:fld>
            <a:endParaRPr lang="zh-CN" altLang="en-US" dirty="0"/>
          </a:p>
        </p:txBody>
      </p:sp>
    </p:spTree>
    <p:extLst>
      <p:ext uri="{BB962C8B-B14F-4D97-AF65-F5344CB8AC3E}">
        <p14:creationId xmlns:p14="http://schemas.microsoft.com/office/powerpoint/2010/main" val="115942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45</a:t>
            </a:fld>
            <a:endParaRPr lang="zh-CN" altLang="en-US" dirty="0"/>
          </a:p>
        </p:txBody>
      </p:sp>
    </p:spTree>
    <p:extLst>
      <p:ext uri="{BB962C8B-B14F-4D97-AF65-F5344CB8AC3E}">
        <p14:creationId xmlns:p14="http://schemas.microsoft.com/office/powerpoint/2010/main" val="4184529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46</a:t>
            </a:fld>
            <a:endParaRPr lang="zh-CN" altLang="en-US" dirty="0"/>
          </a:p>
        </p:txBody>
      </p:sp>
    </p:spTree>
    <p:extLst>
      <p:ext uri="{BB962C8B-B14F-4D97-AF65-F5344CB8AC3E}">
        <p14:creationId xmlns:p14="http://schemas.microsoft.com/office/powerpoint/2010/main" val="1341356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47</a:t>
            </a:fld>
            <a:endParaRPr lang="zh-CN" altLang="en-US" dirty="0"/>
          </a:p>
        </p:txBody>
      </p:sp>
    </p:spTree>
    <p:extLst>
      <p:ext uri="{BB962C8B-B14F-4D97-AF65-F5344CB8AC3E}">
        <p14:creationId xmlns:p14="http://schemas.microsoft.com/office/powerpoint/2010/main" val="31080733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48</a:t>
            </a:fld>
            <a:endParaRPr lang="zh-CN" altLang="en-US" dirty="0"/>
          </a:p>
        </p:txBody>
      </p:sp>
    </p:spTree>
    <p:extLst>
      <p:ext uri="{BB962C8B-B14F-4D97-AF65-F5344CB8AC3E}">
        <p14:creationId xmlns:p14="http://schemas.microsoft.com/office/powerpoint/2010/main" val="2046081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49</a:t>
            </a:fld>
            <a:endParaRPr lang="zh-CN" altLang="en-US" dirty="0"/>
          </a:p>
        </p:txBody>
      </p:sp>
    </p:spTree>
    <p:extLst>
      <p:ext uri="{BB962C8B-B14F-4D97-AF65-F5344CB8AC3E}">
        <p14:creationId xmlns:p14="http://schemas.microsoft.com/office/powerpoint/2010/main" val="2973791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50</a:t>
            </a:fld>
            <a:endParaRPr lang="zh-CN" altLang="en-US" dirty="0"/>
          </a:p>
        </p:txBody>
      </p:sp>
    </p:spTree>
    <p:extLst>
      <p:ext uri="{BB962C8B-B14F-4D97-AF65-F5344CB8AC3E}">
        <p14:creationId xmlns:p14="http://schemas.microsoft.com/office/powerpoint/2010/main" val="1111400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51</a:t>
            </a:fld>
            <a:endParaRPr lang="zh-CN" altLang="en-US" dirty="0"/>
          </a:p>
        </p:txBody>
      </p:sp>
    </p:spTree>
    <p:extLst>
      <p:ext uri="{BB962C8B-B14F-4D97-AF65-F5344CB8AC3E}">
        <p14:creationId xmlns:p14="http://schemas.microsoft.com/office/powerpoint/2010/main" val="3404775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52</a:t>
            </a:fld>
            <a:endParaRPr lang="zh-CN" altLang="en-US" dirty="0"/>
          </a:p>
        </p:txBody>
      </p:sp>
    </p:spTree>
    <p:extLst>
      <p:ext uri="{BB962C8B-B14F-4D97-AF65-F5344CB8AC3E}">
        <p14:creationId xmlns:p14="http://schemas.microsoft.com/office/powerpoint/2010/main" val="1541859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53</a:t>
            </a:fld>
            <a:endParaRPr lang="zh-CN" altLang="en-US" dirty="0"/>
          </a:p>
        </p:txBody>
      </p:sp>
    </p:spTree>
    <p:extLst>
      <p:ext uri="{BB962C8B-B14F-4D97-AF65-F5344CB8AC3E}">
        <p14:creationId xmlns:p14="http://schemas.microsoft.com/office/powerpoint/2010/main" val="3372530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a:t>
            </a:fld>
            <a:endParaRPr lang="zh-CN" altLang="en-US" dirty="0"/>
          </a:p>
        </p:txBody>
      </p:sp>
    </p:spTree>
    <p:extLst>
      <p:ext uri="{BB962C8B-B14F-4D97-AF65-F5344CB8AC3E}">
        <p14:creationId xmlns:p14="http://schemas.microsoft.com/office/powerpoint/2010/main" val="602121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54</a:t>
            </a:fld>
            <a:endParaRPr lang="zh-CN" altLang="en-US" dirty="0"/>
          </a:p>
        </p:txBody>
      </p:sp>
    </p:spTree>
    <p:extLst>
      <p:ext uri="{BB962C8B-B14F-4D97-AF65-F5344CB8AC3E}">
        <p14:creationId xmlns:p14="http://schemas.microsoft.com/office/powerpoint/2010/main" val="1641826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55</a:t>
            </a:fld>
            <a:endParaRPr lang="zh-CN" altLang="en-US" dirty="0"/>
          </a:p>
        </p:txBody>
      </p:sp>
    </p:spTree>
    <p:extLst>
      <p:ext uri="{BB962C8B-B14F-4D97-AF65-F5344CB8AC3E}">
        <p14:creationId xmlns:p14="http://schemas.microsoft.com/office/powerpoint/2010/main" val="2308406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75878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6188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16576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7246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8879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471377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26800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6012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7</a:t>
            </a:fld>
            <a:endParaRPr lang="zh-CN" altLang="en-US" dirty="0"/>
          </a:p>
        </p:txBody>
      </p:sp>
    </p:spTree>
    <p:extLst>
      <p:ext uri="{BB962C8B-B14F-4D97-AF65-F5344CB8AC3E}">
        <p14:creationId xmlns:p14="http://schemas.microsoft.com/office/powerpoint/2010/main" val="2078820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50152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237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8</a:t>
            </a:fld>
            <a:endParaRPr lang="zh-CN" altLang="en-US" dirty="0"/>
          </a:p>
        </p:txBody>
      </p:sp>
    </p:spTree>
    <p:extLst>
      <p:ext uri="{BB962C8B-B14F-4D97-AF65-F5344CB8AC3E}">
        <p14:creationId xmlns:p14="http://schemas.microsoft.com/office/powerpoint/2010/main" val="436687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9</a:t>
            </a:fld>
            <a:endParaRPr lang="zh-CN" altLang="en-US" dirty="0"/>
          </a:p>
        </p:txBody>
      </p:sp>
    </p:spTree>
    <p:extLst>
      <p:ext uri="{BB962C8B-B14F-4D97-AF65-F5344CB8AC3E}">
        <p14:creationId xmlns:p14="http://schemas.microsoft.com/office/powerpoint/2010/main" val="1012572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t>10</a:t>
            </a:fld>
            <a:endParaRPr lang="zh-CN" altLang="en-US" dirty="0"/>
          </a:p>
        </p:txBody>
      </p:sp>
    </p:spTree>
    <p:extLst>
      <p:ext uri="{BB962C8B-B14F-4D97-AF65-F5344CB8AC3E}">
        <p14:creationId xmlns:p14="http://schemas.microsoft.com/office/powerpoint/2010/main" val="803206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4">
    <p:spTree>
      <p:nvGrpSpPr>
        <p:cNvPr id="1" name=""/>
        <p:cNvGrpSpPr/>
        <p:nvPr/>
      </p:nvGrpSpPr>
      <p:grpSpPr>
        <a:xfrm>
          <a:off x="0" y="0"/>
          <a:ext cx="0" cy="0"/>
          <a:chOff x="0" y="0"/>
          <a:chExt cx="0" cy="0"/>
        </a:xfrm>
      </p:grpSpPr>
      <p:sp>
        <p:nvSpPr>
          <p:cNvPr id="18" name="矩形 17"/>
          <p:cNvSpPr/>
          <p:nvPr userDrawn="1"/>
        </p:nvSpPr>
        <p:spPr>
          <a:xfrm>
            <a:off x="-11732" y="-16262"/>
            <a:ext cx="12215236" cy="6874262"/>
          </a:xfrm>
          <a:prstGeom prst="rect">
            <a:avLst/>
          </a:prstGeom>
          <a:solidFill>
            <a:srgbClr val="FFEDC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20" name="矩形 19"/>
          <p:cNvSpPr/>
          <p:nvPr userDrawn="1"/>
        </p:nvSpPr>
        <p:spPr>
          <a:xfrm>
            <a:off x="-11731" y="3729751"/>
            <a:ext cx="12215461" cy="489640"/>
          </a:xfrm>
          <a:prstGeom prst="rect">
            <a:avLst/>
          </a:prstGeom>
          <a:solidFill>
            <a:schemeClr val="accent4">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5" name="矩形 14"/>
          <p:cNvSpPr/>
          <p:nvPr userDrawn="1"/>
        </p:nvSpPr>
        <p:spPr>
          <a:xfrm>
            <a:off x="-11732" y="2674122"/>
            <a:ext cx="2622039" cy="105066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6" name="矩形 15"/>
          <p:cNvSpPr/>
          <p:nvPr userDrawn="1"/>
        </p:nvSpPr>
        <p:spPr>
          <a:xfrm>
            <a:off x="2610308" y="2674122"/>
            <a:ext cx="9581691" cy="1058078"/>
          </a:xfrm>
          <a:prstGeom prst="rect">
            <a:avLst/>
          </a:prstGeom>
          <a:gradFill flip="none" rotWithShape="1">
            <a:gsLst>
              <a:gs pos="0">
                <a:schemeClr val="accent4">
                  <a:lumMod val="75000"/>
                </a:schemeClr>
              </a:gs>
              <a:gs pos="100000">
                <a:schemeClr val="bg1">
                  <a:alpha val="40000"/>
                </a:schemeClr>
              </a:gs>
              <a:gs pos="82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2" name="文本占位符 7"/>
          <p:cNvSpPr>
            <a:spLocks noGrp="1"/>
          </p:cNvSpPr>
          <p:nvPr>
            <p:ph type="body" sz="quarter" idx="10" hasCustomPrompt="1"/>
          </p:nvPr>
        </p:nvSpPr>
        <p:spPr>
          <a:xfrm>
            <a:off x="3004966" y="2915215"/>
            <a:ext cx="8260980" cy="590931"/>
          </a:xfrm>
        </p:spPr>
        <p:txBody>
          <a:bodyPr wrap="square">
            <a:spAutoFit/>
          </a:bodyPr>
          <a:lstStyle>
            <a:lvl1pPr marL="0" indent="0">
              <a:buNone/>
              <a:defRPr lang="zh-CN" altLang="en-US" sz="36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单击此处添加标题</a:t>
            </a:r>
          </a:p>
        </p:txBody>
      </p:sp>
      <p:sp>
        <p:nvSpPr>
          <p:cNvPr id="13" name="文本占位符 7"/>
          <p:cNvSpPr>
            <a:spLocks noGrp="1"/>
          </p:cNvSpPr>
          <p:nvPr>
            <p:ph type="body" sz="quarter" idx="11" hasCustomPrompt="1"/>
          </p:nvPr>
        </p:nvSpPr>
        <p:spPr>
          <a:xfrm>
            <a:off x="3004966" y="3799721"/>
            <a:ext cx="4433611" cy="369332"/>
          </a:xfrm>
        </p:spPr>
        <p:txBody>
          <a:bodyPr wrap="square">
            <a:spAutoFit/>
          </a:bodyPr>
          <a:lstStyle>
            <a:lvl1pPr marL="0" indent="0">
              <a:buNone/>
              <a:defRPr lang="zh-CN" altLang="en-US" sz="20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单击此处添加副标题</a:t>
            </a:r>
          </a:p>
        </p:txBody>
      </p:sp>
      <p:pic>
        <p:nvPicPr>
          <p:cNvPr id="5" name="图片 4"/>
          <p:cNvPicPr>
            <a:picLocks noChangeAspect="1"/>
          </p:cNvPicPr>
          <p:nvPr userDrawn="1"/>
        </p:nvPicPr>
        <p:blipFill>
          <a:blip r:embed="rId2" cstate="screen">
            <a:alphaModFix amt="55000"/>
          </a:blip>
          <a:srcRect/>
          <a:stretch>
            <a:fillRect/>
          </a:stretch>
        </p:blipFill>
        <p:spPr>
          <a:xfrm>
            <a:off x="3319447" y="542029"/>
            <a:ext cx="10254116" cy="2161252"/>
          </a:xfrm>
          <a:prstGeom prst="rect">
            <a:avLst/>
          </a:prstGeom>
        </p:spPr>
      </p:pic>
      <p:sp>
        <p:nvSpPr>
          <p:cNvPr id="10" name="文本占位符 2"/>
          <p:cNvSpPr>
            <a:spLocks noGrp="1"/>
          </p:cNvSpPr>
          <p:nvPr>
            <p:ph type="body" sz="quarter" idx="12" hasCustomPrompt="1"/>
          </p:nvPr>
        </p:nvSpPr>
        <p:spPr>
          <a:xfrm>
            <a:off x="8343209" y="3877412"/>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2020/4/8</a:t>
            </a:r>
            <a:endParaRPr lang="zh-CN" altLang="en-US" dirty="0"/>
          </a:p>
        </p:txBody>
      </p:sp>
      <p:pic>
        <p:nvPicPr>
          <p:cNvPr id="4" name="图片 3"/>
          <p:cNvPicPr>
            <a:picLocks noChangeAspect="1"/>
          </p:cNvPicPr>
          <p:nvPr userDrawn="1"/>
        </p:nvPicPr>
        <p:blipFill>
          <a:blip r:embed="rId3" cstate="screen"/>
          <a:stretch>
            <a:fillRect/>
          </a:stretch>
        </p:blipFill>
        <p:spPr>
          <a:xfrm>
            <a:off x="560294" y="2922184"/>
            <a:ext cx="1646591" cy="607323"/>
          </a:xfrm>
          <a:prstGeom prst="rect">
            <a:avLst/>
          </a:prstGeom>
        </p:spPr>
      </p:pic>
      <p:sp>
        <p:nvSpPr>
          <p:cNvPr id="23" name="矩形 22"/>
          <p:cNvSpPr/>
          <p:nvPr userDrawn="1"/>
        </p:nvSpPr>
        <p:spPr>
          <a:xfrm>
            <a:off x="-11731" y="3725607"/>
            <a:ext cx="12215461" cy="57842"/>
          </a:xfrm>
          <a:prstGeom prst="rect">
            <a:avLst/>
          </a:prstGeom>
          <a:gradFill flip="none" rotWithShape="1">
            <a:gsLst>
              <a:gs pos="0">
                <a:srgbClr val="DF5F0F"/>
              </a:gs>
              <a:gs pos="50000">
                <a:srgbClr val="DF5F0F">
                  <a:shade val="67500"/>
                  <a:satMod val="115000"/>
                </a:srgbClr>
              </a:gs>
              <a:gs pos="100000">
                <a:srgbClr val="F2C150">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24" name="图片 23"/>
          <p:cNvPicPr>
            <a:picLocks noChangeAspect="1"/>
          </p:cNvPicPr>
          <p:nvPr userDrawn="1"/>
        </p:nvPicPr>
        <p:blipFill rotWithShape="1">
          <a:blip r:embed="rId4" cstate="screen"/>
          <a:srcRect/>
          <a:stretch>
            <a:fillRect/>
          </a:stretch>
        </p:blipFill>
        <p:spPr>
          <a:xfrm flipH="1">
            <a:off x="0" y="4609558"/>
            <a:ext cx="6294954" cy="1363671"/>
          </a:xfrm>
          <a:prstGeom prst="rect">
            <a:avLst/>
          </a:prstGeom>
        </p:spPr>
      </p:pic>
      <p:pic>
        <p:nvPicPr>
          <p:cNvPr id="17" name="图片 16"/>
          <p:cNvPicPr>
            <a:picLocks noChangeAspect="1"/>
          </p:cNvPicPr>
          <p:nvPr userDrawn="1"/>
        </p:nvPicPr>
        <p:blipFill>
          <a:blip r:embed="rId5"/>
          <a:srcRect/>
          <a:stretch>
            <a:fillRect/>
          </a:stretch>
        </p:blipFill>
        <p:spPr>
          <a:xfrm>
            <a:off x="0" y="1593847"/>
            <a:ext cx="3745497" cy="11524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封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screen"/>
          <a:stretch>
            <a:fillRect/>
          </a:stretch>
        </p:blipFill>
        <p:spPr>
          <a:xfrm>
            <a:off x="-23236" y="2565511"/>
            <a:ext cx="12215236" cy="7214643"/>
          </a:xfrm>
          <a:prstGeom prst="rect">
            <a:avLst/>
          </a:prstGeom>
        </p:spPr>
      </p:pic>
      <p:sp>
        <p:nvSpPr>
          <p:cNvPr id="27" name="矩形 26"/>
          <p:cNvSpPr/>
          <p:nvPr userDrawn="1"/>
        </p:nvSpPr>
        <p:spPr>
          <a:xfrm>
            <a:off x="-11618" y="-16262"/>
            <a:ext cx="12215236" cy="6874262"/>
          </a:xfrm>
          <a:prstGeom prst="rect">
            <a:avLst/>
          </a:prstGeom>
          <a:solidFill>
            <a:srgbClr val="FFEDC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grpSp>
        <p:nvGrpSpPr>
          <p:cNvPr id="7" name="Group 4"/>
          <p:cNvGrpSpPr>
            <a:grpSpLocks noChangeAspect="1"/>
          </p:cNvGrpSpPr>
          <p:nvPr userDrawn="1"/>
        </p:nvGrpSpPr>
        <p:grpSpPr bwMode="auto">
          <a:xfrm>
            <a:off x="2193883" y="1965523"/>
            <a:ext cx="1607978" cy="591840"/>
            <a:chOff x="7452" y="456"/>
            <a:chExt cx="739" cy="272"/>
          </a:xfrm>
          <a:solidFill>
            <a:schemeClr val="tx1">
              <a:lumMod val="65000"/>
              <a:lumOff val="35000"/>
            </a:schemeClr>
          </a:solidFill>
        </p:grpSpPr>
        <p:sp>
          <p:nvSpPr>
            <p:cNvPr id="8" name="Freeform 5"/>
            <p:cNvSpPr>
              <a:spLocks noEditPoints="1"/>
            </p:cNvSpPr>
            <p:nvPr userDrawn="1"/>
          </p:nvSpPr>
          <p:spPr bwMode="auto">
            <a:xfrm>
              <a:off x="8177" y="476"/>
              <a:ext cx="8" cy="10"/>
            </a:xfrm>
            <a:custGeom>
              <a:avLst/>
              <a:gdLst>
                <a:gd name="T0" fmla="*/ 4 w 16"/>
                <a:gd name="T1" fmla="*/ 22 h 22"/>
                <a:gd name="T2" fmla="*/ 0 w 16"/>
                <a:gd name="T3" fmla="*/ 22 h 22"/>
                <a:gd name="T4" fmla="*/ 0 w 16"/>
                <a:gd name="T5" fmla="*/ 0 h 22"/>
                <a:gd name="T6" fmla="*/ 7 w 16"/>
                <a:gd name="T7" fmla="*/ 0 h 22"/>
                <a:gd name="T8" fmla="*/ 14 w 16"/>
                <a:gd name="T9" fmla="*/ 2 h 22"/>
                <a:gd name="T10" fmla="*/ 16 w 16"/>
                <a:gd name="T11" fmla="*/ 7 h 22"/>
                <a:gd name="T12" fmla="*/ 14 w 16"/>
                <a:gd name="T13" fmla="*/ 12 h 22"/>
                <a:gd name="T14" fmla="*/ 9 w 16"/>
                <a:gd name="T15" fmla="*/ 14 h 22"/>
                <a:gd name="T16" fmla="*/ 16 w 16"/>
                <a:gd name="T17" fmla="*/ 22 h 22"/>
                <a:gd name="T18" fmla="*/ 12 w 16"/>
                <a:gd name="T19" fmla="*/ 22 h 22"/>
                <a:gd name="T20" fmla="*/ 4 w 16"/>
                <a:gd name="T21" fmla="*/ 12 h 22"/>
                <a:gd name="T22" fmla="*/ 4 w 16"/>
                <a:gd name="T23" fmla="*/ 22 h 22"/>
                <a:gd name="T24" fmla="*/ 4 w 16"/>
                <a:gd name="T25" fmla="*/ 12 h 22"/>
                <a:gd name="T26" fmla="*/ 6 w 16"/>
                <a:gd name="T27" fmla="*/ 12 h 22"/>
                <a:gd name="T28" fmla="*/ 11 w 16"/>
                <a:gd name="T29" fmla="*/ 11 h 22"/>
                <a:gd name="T30" fmla="*/ 13 w 16"/>
                <a:gd name="T31" fmla="*/ 7 h 22"/>
                <a:gd name="T32" fmla="*/ 11 w 16"/>
                <a:gd name="T33" fmla="*/ 4 h 22"/>
                <a:gd name="T34" fmla="*/ 6 w 16"/>
                <a:gd name="T35" fmla="*/ 3 h 22"/>
                <a:gd name="T36" fmla="*/ 4 w 16"/>
                <a:gd name="T37" fmla="*/ 3 h 22"/>
                <a:gd name="T38" fmla="*/ 4 w 16"/>
                <a:gd name="T3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4" y="22"/>
                  </a:moveTo>
                  <a:cubicBezTo>
                    <a:pt x="0" y="22"/>
                    <a:pt x="0" y="22"/>
                    <a:pt x="0" y="22"/>
                  </a:cubicBezTo>
                  <a:cubicBezTo>
                    <a:pt x="0" y="0"/>
                    <a:pt x="0" y="0"/>
                    <a:pt x="0" y="0"/>
                  </a:cubicBezTo>
                  <a:cubicBezTo>
                    <a:pt x="7" y="0"/>
                    <a:pt x="7" y="0"/>
                    <a:pt x="7" y="0"/>
                  </a:cubicBezTo>
                  <a:cubicBezTo>
                    <a:pt x="10" y="0"/>
                    <a:pt x="12" y="1"/>
                    <a:pt x="14" y="2"/>
                  </a:cubicBezTo>
                  <a:cubicBezTo>
                    <a:pt x="15" y="3"/>
                    <a:pt x="16" y="5"/>
                    <a:pt x="16" y="7"/>
                  </a:cubicBezTo>
                  <a:cubicBezTo>
                    <a:pt x="16" y="9"/>
                    <a:pt x="15" y="11"/>
                    <a:pt x="14" y="12"/>
                  </a:cubicBezTo>
                  <a:cubicBezTo>
                    <a:pt x="13" y="13"/>
                    <a:pt x="11" y="14"/>
                    <a:pt x="9" y="14"/>
                  </a:cubicBezTo>
                  <a:cubicBezTo>
                    <a:pt x="16" y="22"/>
                    <a:pt x="16" y="22"/>
                    <a:pt x="16" y="22"/>
                  </a:cubicBezTo>
                  <a:cubicBezTo>
                    <a:pt x="12" y="22"/>
                    <a:pt x="12" y="22"/>
                    <a:pt x="12" y="22"/>
                  </a:cubicBezTo>
                  <a:cubicBezTo>
                    <a:pt x="4" y="12"/>
                    <a:pt x="4" y="12"/>
                    <a:pt x="4" y="12"/>
                  </a:cubicBezTo>
                  <a:lnTo>
                    <a:pt x="4" y="22"/>
                  </a:lnTo>
                  <a:close/>
                  <a:moveTo>
                    <a:pt x="4" y="12"/>
                  </a:moveTo>
                  <a:cubicBezTo>
                    <a:pt x="6" y="12"/>
                    <a:pt x="6" y="12"/>
                    <a:pt x="6" y="12"/>
                  </a:cubicBezTo>
                  <a:cubicBezTo>
                    <a:pt x="8" y="12"/>
                    <a:pt x="10" y="11"/>
                    <a:pt x="11" y="11"/>
                  </a:cubicBezTo>
                  <a:cubicBezTo>
                    <a:pt x="12" y="10"/>
                    <a:pt x="13" y="9"/>
                    <a:pt x="13" y="7"/>
                  </a:cubicBezTo>
                  <a:cubicBezTo>
                    <a:pt x="13" y="6"/>
                    <a:pt x="12" y="5"/>
                    <a:pt x="11" y="4"/>
                  </a:cubicBezTo>
                  <a:cubicBezTo>
                    <a:pt x="10" y="3"/>
                    <a:pt x="9" y="3"/>
                    <a:pt x="6" y="3"/>
                  </a:cubicBezTo>
                  <a:cubicBezTo>
                    <a:pt x="4" y="3"/>
                    <a:pt x="4" y="3"/>
                    <a:pt x="4" y="3"/>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8170" y="472"/>
              <a:ext cx="21" cy="19"/>
            </a:xfrm>
            <a:custGeom>
              <a:avLst/>
              <a:gdLst>
                <a:gd name="T0" fmla="*/ 38 w 42"/>
                <a:gd name="T1" fmla="*/ 19 h 39"/>
                <a:gd name="T2" fmla="*/ 33 w 42"/>
                <a:gd name="T3" fmla="*/ 31 h 39"/>
                <a:gd name="T4" fmla="*/ 21 w 42"/>
                <a:gd name="T5" fmla="*/ 35 h 39"/>
                <a:gd name="T6" fmla="*/ 9 w 42"/>
                <a:gd name="T7" fmla="*/ 31 h 39"/>
                <a:gd name="T8" fmla="*/ 3 w 42"/>
                <a:gd name="T9" fmla="*/ 19 h 39"/>
                <a:gd name="T10" fmla="*/ 21 w 42"/>
                <a:gd name="T11" fmla="*/ 3 h 39"/>
                <a:gd name="T12" fmla="*/ 38 w 42"/>
                <a:gd name="T13" fmla="*/ 19 h 39"/>
                <a:gd name="T14" fmla="*/ 21 w 42"/>
                <a:gd name="T15" fmla="*/ 0 h 39"/>
                <a:gd name="T16" fmla="*/ 0 w 42"/>
                <a:gd name="T17" fmla="*/ 19 h 39"/>
                <a:gd name="T18" fmla="*/ 6 w 42"/>
                <a:gd name="T19" fmla="*/ 33 h 39"/>
                <a:gd name="T20" fmla="*/ 21 w 42"/>
                <a:gd name="T21" fmla="*/ 39 h 39"/>
                <a:gd name="T22" fmla="*/ 36 w 42"/>
                <a:gd name="T23" fmla="*/ 33 h 39"/>
                <a:gd name="T24" fmla="*/ 42 w 42"/>
                <a:gd name="T25" fmla="*/ 19 h 39"/>
                <a:gd name="T26" fmla="*/ 21 w 42"/>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9">
                  <a:moveTo>
                    <a:pt x="38" y="19"/>
                  </a:moveTo>
                  <a:cubicBezTo>
                    <a:pt x="38" y="23"/>
                    <a:pt x="37" y="28"/>
                    <a:pt x="33" y="31"/>
                  </a:cubicBezTo>
                  <a:cubicBezTo>
                    <a:pt x="30" y="34"/>
                    <a:pt x="26" y="35"/>
                    <a:pt x="21" y="35"/>
                  </a:cubicBezTo>
                  <a:cubicBezTo>
                    <a:pt x="16" y="35"/>
                    <a:pt x="12" y="34"/>
                    <a:pt x="9" y="31"/>
                  </a:cubicBezTo>
                  <a:cubicBezTo>
                    <a:pt x="5" y="28"/>
                    <a:pt x="3" y="23"/>
                    <a:pt x="3" y="19"/>
                  </a:cubicBezTo>
                  <a:cubicBezTo>
                    <a:pt x="3" y="10"/>
                    <a:pt x="11" y="3"/>
                    <a:pt x="21" y="3"/>
                  </a:cubicBezTo>
                  <a:cubicBezTo>
                    <a:pt x="31" y="3"/>
                    <a:pt x="38" y="10"/>
                    <a:pt x="38" y="19"/>
                  </a:cubicBezTo>
                  <a:close/>
                  <a:moveTo>
                    <a:pt x="21" y="0"/>
                  </a:moveTo>
                  <a:cubicBezTo>
                    <a:pt x="9" y="0"/>
                    <a:pt x="0" y="8"/>
                    <a:pt x="0" y="19"/>
                  </a:cubicBezTo>
                  <a:cubicBezTo>
                    <a:pt x="0" y="24"/>
                    <a:pt x="2" y="29"/>
                    <a:pt x="6" y="33"/>
                  </a:cubicBezTo>
                  <a:cubicBezTo>
                    <a:pt x="10" y="37"/>
                    <a:pt x="15" y="39"/>
                    <a:pt x="21" y="39"/>
                  </a:cubicBezTo>
                  <a:cubicBezTo>
                    <a:pt x="26" y="39"/>
                    <a:pt x="32" y="37"/>
                    <a:pt x="36" y="33"/>
                  </a:cubicBezTo>
                  <a:cubicBezTo>
                    <a:pt x="40" y="29"/>
                    <a:pt x="42" y="24"/>
                    <a:pt x="42" y="19"/>
                  </a:cubicBezTo>
                  <a:cubicBezTo>
                    <a:pt x="42" y="8"/>
                    <a:pt x="32"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userDrawn="1"/>
          </p:nvSpPr>
          <p:spPr bwMode="auto">
            <a:xfrm>
              <a:off x="7619" y="456"/>
              <a:ext cx="48" cy="131"/>
            </a:xfrm>
            <a:custGeom>
              <a:avLst/>
              <a:gdLst>
                <a:gd name="T0" fmla="*/ 28 w 48"/>
                <a:gd name="T1" fmla="*/ 131 h 131"/>
                <a:gd name="T2" fmla="*/ 0 w 48"/>
                <a:gd name="T3" fmla="*/ 131 h 131"/>
                <a:gd name="T4" fmla="*/ 20 w 48"/>
                <a:gd name="T5" fmla="*/ 0 h 131"/>
                <a:gd name="T6" fmla="*/ 48 w 48"/>
                <a:gd name="T7" fmla="*/ 0 h 131"/>
                <a:gd name="T8" fmla="*/ 28 w 48"/>
                <a:gd name="T9" fmla="*/ 131 h 131"/>
              </a:gdLst>
              <a:ahLst/>
              <a:cxnLst>
                <a:cxn ang="0">
                  <a:pos x="T0" y="T1"/>
                </a:cxn>
                <a:cxn ang="0">
                  <a:pos x="T2" y="T3"/>
                </a:cxn>
                <a:cxn ang="0">
                  <a:pos x="T4" y="T5"/>
                </a:cxn>
                <a:cxn ang="0">
                  <a:pos x="T6" y="T7"/>
                </a:cxn>
                <a:cxn ang="0">
                  <a:pos x="T8" y="T9"/>
                </a:cxn>
              </a:cxnLst>
              <a:rect l="0" t="0" r="r" b="b"/>
              <a:pathLst>
                <a:path w="48" h="131">
                  <a:moveTo>
                    <a:pt x="28" y="131"/>
                  </a:moveTo>
                  <a:lnTo>
                    <a:pt x="0" y="131"/>
                  </a:lnTo>
                  <a:lnTo>
                    <a:pt x="20" y="0"/>
                  </a:lnTo>
                  <a:lnTo>
                    <a:pt x="48" y="0"/>
                  </a:lnTo>
                  <a:lnTo>
                    <a:pt x="28"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userDrawn="1"/>
          </p:nvSpPr>
          <p:spPr bwMode="auto">
            <a:xfrm>
              <a:off x="7458" y="636"/>
              <a:ext cx="94" cy="91"/>
            </a:xfrm>
            <a:custGeom>
              <a:avLst/>
              <a:gdLst>
                <a:gd name="T0" fmla="*/ 54 w 94"/>
                <a:gd name="T1" fmla="*/ 0 h 91"/>
                <a:gd name="T2" fmla="*/ 54 w 94"/>
                <a:gd name="T3" fmla="*/ 79 h 91"/>
                <a:gd name="T4" fmla="*/ 80 w 94"/>
                <a:gd name="T5" fmla="*/ 79 h 91"/>
                <a:gd name="T6" fmla="*/ 80 w 94"/>
                <a:gd name="T7" fmla="*/ 15 h 91"/>
                <a:gd name="T8" fmla="*/ 94 w 94"/>
                <a:gd name="T9" fmla="*/ 15 h 91"/>
                <a:gd name="T10" fmla="*/ 94 w 94"/>
                <a:gd name="T11" fmla="*/ 91 h 91"/>
                <a:gd name="T12" fmla="*/ 0 w 94"/>
                <a:gd name="T13" fmla="*/ 91 h 91"/>
                <a:gd name="T14" fmla="*/ 1 w 94"/>
                <a:gd name="T15" fmla="*/ 15 h 91"/>
                <a:gd name="T16" fmla="*/ 15 w 94"/>
                <a:gd name="T17" fmla="*/ 15 h 91"/>
                <a:gd name="T18" fmla="*/ 15 w 94"/>
                <a:gd name="T19" fmla="*/ 79 h 91"/>
                <a:gd name="T20" fmla="*/ 40 w 94"/>
                <a:gd name="T21" fmla="*/ 79 h 91"/>
                <a:gd name="T22" fmla="*/ 40 w 94"/>
                <a:gd name="T23" fmla="*/ 0 h 91"/>
                <a:gd name="T24" fmla="*/ 54 w 9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1">
                  <a:moveTo>
                    <a:pt x="54" y="0"/>
                  </a:moveTo>
                  <a:lnTo>
                    <a:pt x="54" y="79"/>
                  </a:lnTo>
                  <a:lnTo>
                    <a:pt x="80" y="79"/>
                  </a:lnTo>
                  <a:lnTo>
                    <a:pt x="80" y="15"/>
                  </a:lnTo>
                  <a:lnTo>
                    <a:pt x="94" y="15"/>
                  </a:lnTo>
                  <a:lnTo>
                    <a:pt x="94" y="91"/>
                  </a:lnTo>
                  <a:lnTo>
                    <a:pt x="0" y="91"/>
                  </a:lnTo>
                  <a:lnTo>
                    <a:pt x="1" y="15"/>
                  </a:lnTo>
                  <a:lnTo>
                    <a:pt x="15" y="15"/>
                  </a:lnTo>
                  <a:lnTo>
                    <a:pt x="15" y="79"/>
                  </a:lnTo>
                  <a:lnTo>
                    <a:pt x="40" y="79"/>
                  </a:lnTo>
                  <a:lnTo>
                    <a:pt x="40"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a:spLocks noEditPoints="1"/>
            </p:cNvSpPr>
            <p:nvPr userDrawn="1"/>
          </p:nvSpPr>
          <p:spPr bwMode="auto">
            <a:xfrm>
              <a:off x="7653" y="640"/>
              <a:ext cx="108" cy="87"/>
            </a:xfrm>
            <a:custGeom>
              <a:avLst/>
              <a:gdLst>
                <a:gd name="T0" fmla="*/ 223 w 223"/>
                <a:gd name="T1" fmla="*/ 25 h 179"/>
                <a:gd name="T2" fmla="*/ 97 w 223"/>
                <a:gd name="T3" fmla="*/ 25 h 179"/>
                <a:gd name="T4" fmla="*/ 93 w 223"/>
                <a:gd name="T5" fmla="*/ 42 h 179"/>
                <a:gd name="T6" fmla="*/ 88 w 223"/>
                <a:gd name="T7" fmla="*/ 60 h 179"/>
                <a:gd name="T8" fmla="*/ 83 w 223"/>
                <a:gd name="T9" fmla="*/ 73 h 179"/>
                <a:gd name="T10" fmla="*/ 205 w 223"/>
                <a:gd name="T11" fmla="*/ 74 h 179"/>
                <a:gd name="T12" fmla="*/ 205 w 223"/>
                <a:gd name="T13" fmla="*/ 179 h 179"/>
                <a:gd name="T14" fmla="*/ 63 w 223"/>
                <a:gd name="T15" fmla="*/ 179 h 179"/>
                <a:gd name="T16" fmla="*/ 63 w 223"/>
                <a:gd name="T17" fmla="*/ 110 h 179"/>
                <a:gd name="T18" fmla="*/ 37 w 223"/>
                <a:gd name="T19" fmla="*/ 137 h 179"/>
                <a:gd name="T20" fmla="*/ 14 w 223"/>
                <a:gd name="T21" fmla="*/ 156 h 179"/>
                <a:gd name="T22" fmla="*/ 4 w 223"/>
                <a:gd name="T23" fmla="*/ 133 h 179"/>
                <a:gd name="T24" fmla="*/ 0 w 223"/>
                <a:gd name="T25" fmla="*/ 127 h 179"/>
                <a:gd name="T26" fmla="*/ 9 w 223"/>
                <a:gd name="T27" fmla="*/ 123 h 179"/>
                <a:gd name="T28" fmla="*/ 26 w 223"/>
                <a:gd name="T29" fmla="*/ 109 h 179"/>
                <a:gd name="T30" fmla="*/ 46 w 223"/>
                <a:gd name="T31" fmla="*/ 85 h 179"/>
                <a:gd name="T32" fmla="*/ 59 w 223"/>
                <a:gd name="T33" fmla="*/ 57 h 179"/>
                <a:gd name="T34" fmla="*/ 65 w 223"/>
                <a:gd name="T35" fmla="*/ 32 h 179"/>
                <a:gd name="T36" fmla="*/ 67 w 223"/>
                <a:gd name="T37" fmla="*/ 25 h 179"/>
                <a:gd name="T38" fmla="*/ 6 w 223"/>
                <a:gd name="T39" fmla="*/ 25 h 179"/>
                <a:gd name="T40" fmla="*/ 6 w 223"/>
                <a:gd name="T41" fmla="*/ 0 h 179"/>
                <a:gd name="T42" fmla="*/ 223 w 223"/>
                <a:gd name="T43" fmla="*/ 0 h 179"/>
                <a:gd name="T44" fmla="*/ 223 w 223"/>
                <a:gd name="T45" fmla="*/ 25 h 179"/>
                <a:gd name="T46" fmla="*/ 91 w 223"/>
                <a:gd name="T47" fmla="*/ 98 h 179"/>
                <a:gd name="T48" fmla="*/ 91 w 223"/>
                <a:gd name="T49" fmla="*/ 156 h 179"/>
                <a:gd name="T50" fmla="*/ 177 w 223"/>
                <a:gd name="T51" fmla="*/ 156 h 179"/>
                <a:gd name="T52" fmla="*/ 177 w 223"/>
                <a:gd name="T53" fmla="*/ 98 h 179"/>
                <a:gd name="T54" fmla="*/ 91 w 223"/>
                <a:gd name="T55" fmla="*/ 9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179">
                  <a:moveTo>
                    <a:pt x="223" y="25"/>
                  </a:moveTo>
                  <a:cubicBezTo>
                    <a:pt x="97" y="25"/>
                    <a:pt x="97" y="25"/>
                    <a:pt x="97" y="25"/>
                  </a:cubicBezTo>
                  <a:cubicBezTo>
                    <a:pt x="96" y="31"/>
                    <a:pt x="94" y="35"/>
                    <a:pt x="93" y="42"/>
                  </a:cubicBezTo>
                  <a:cubicBezTo>
                    <a:pt x="92" y="48"/>
                    <a:pt x="90" y="54"/>
                    <a:pt x="88" y="60"/>
                  </a:cubicBezTo>
                  <a:cubicBezTo>
                    <a:pt x="83" y="73"/>
                    <a:pt x="83" y="73"/>
                    <a:pt x="83" y="73"/>
                  </a:cubicBezTo>
                  <a:cubicBezTo>
                    <a:pt x="205" y="74"/>
                    <a:pt x="205" y="74"/>
                    <a:pt x="205" y="74"/>
                  </a:cubicBezTo>
                  <a:cubicBezTo>
                    <a:pt x="205" y="179"/>
                    <a:pt x="205" y="179"/>
                    <a:pt x="205" y="179"/>
                  </a:cubicBezTo>
                  <a:cubicBezTo>
                    <a:pt x="63" y="179"/>
                    <a:pt x="63" y="179"/>
                    <a:pt x="63" y="179"/>
                  </a:cubicBezTo>
                  <a:cubicBezTo>
                    <a:pt x="63" y="110"/>
                    <a:pt x="63" y="110"/>
                    <a:pt x="63" y="110"/>
                  </a:cubicBezTo>
                  <a:cubicBezTo>
                    <a:pt x="53" y="122"/>
                    <a:pt x="44" y="131"/>
                    <a:pt x="37" y="137"/>
                  </a:cubicBezTo>
                  <a:cubicBezTo>
                    <a:pt x="30" y="144"/>
                    <a:pt x="22" y="150"/>
                    <a:pt x="14" y="156"/>
                  </a:cubicBezTo>
                  <a:cubicBezTo>
                    <a:pt x="9" y="143"/>
                    <a:pt x="6" y="135"/>
                    <a:pt x="4" y="133"/>
                  </a:cubicBezTo>
                  <a:cubicBezTo>
                    <a:pt x="0" y="127"/>
                    <a:pt x="0" y="127"/>
                    <a:pt x="0" y="127"/>
                  </a:cubicBezTo>
                  <a:cubicBezTo>
                    <a:pt x="3" y="126"/>
                    <a:pt x="6" y="124"/>
                    <a:pt x="9" y="123"/>
                  </a:cubicBezTo>
                  <a:cubicBezTo>
                    <a:pt x="12" y="121"/>
                    <a:pt x="18" y="117"/>
                    <a:pt x="26" y="109"/>
                  </a:cubicBezTo>
                  <a:cubicBezTo>
                    <a:pt x="35" y="102"/>
                    <a:pt x="41" y="93"/>
                    <a:pt x="46" y="85"/>
                  </a:cubicBezTo>
                  <a:cubicBezTo>
                    <a:pt x="51" y="76"/>
                    <a:pt x="55" y="67"/>
                    <a:pt x="59" y="57"/>
                  </a:cubicBezTo>
                  <a:cubicBezTo>
                    <a:pt x="62" y="48"/>
                    <a:pt x="64" y="39"/>
                    <a:pt x="65" y="32"/>
                  </a:cubicBezTo>
                  <a:cubicBezTo>
                    <a:pt x="67" y="25"/>
                    <a:pt x="67" y="25"/>
                    <a:pt x="67" y="25"/>
                  </a:cubicBezTo>
                  <a:cubicBezTo>
                    <a:pt x="6" y="25"/>
                    <a:pt x="6" y="25"/>
                    <a:pt x="6" y="25"/>
                  </a:cubicBezTo>
                  <a:cubicBezTo>
                    <a:pt x="6" y="0"/>
                    <a:pt x="6" y="0"/>
                    <a:pt x="6" y="0"/>
                  </a:cubicBezTo>
                  <a:cubicBezTo>
                    <a:pt x="223" y="0"/>
                    <a:pt x="223" y="0"/>
                    <a:pt x="223" y="0"/>
                  </a:cubicBezTo>
                  <a:lnTo>
                    <a:pt x="223" y="25"/>
                  </a:lnTo>
                  <a:close/>
                  <a:moveTo>
                    <a:pt x="91" y="98"/>
                  </a:moveTo>
                  <a:cubicBezTo>
                    <a:pt x="91" y="156"/>
                    <a:pt x="91" y="156"/>
                    <a:pt x="91" y="156"/>
                  </a:cubicBezTo>
                  <a:cubicBezTo>
                    <a:pt x="177" y="156"/>
                    <a:pt x="177" y="156"/>
                    <a:pt x="177" y="156"/>
                  </a:cubicBezTo>
                  <a:cubicBezTo>
                    <a:pt x="177" y="98"/>
                    <a:pt x="177" y="98"/>
                    <a:pt x="177" y="98"/>
                  </a:cubicBezTo>
                  <a:lnTo>
                    <a:pt x="91"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userDrawn="1"/>
          </p:nvSpPr>
          <p:spPr bwMode="auto">
            <a:xfrm>
              <a:off x="7862" y="640"/>
              <a:ext cx="93" cy="88"/>
            </a:xfrm>
            <a:custGeom>
              <a:avLst/>
              <a:gdLst>
                <a:gd name="T0" fmla="*/ 0 w 191"/>
                <a:gd name="T1" fmla="*/ 0 h 180"/>
                <a:gd name="T2" fmla="*/ 163 w 191"/>
                <a:gd name="T3" fmla="*/ 0 h 180"/>
                <a:gd name="T4" fmla="*/ 191 w 191"/>
                <a:gd name="T5" fmla="*/ 153 h 180"/>
                <a:gd name="T6" fmla="*/ 177 w 191"/>
                <a:gd name="T7" fmla="*/ 175 h 180"/>
                <a:gd name="T8" fmla="*/ 144 w 191"/>
                <a:gd name="T9" fmla="*/ 171 h 180"/>
                <a:gd name="T10" fmla="*/ 135 w 191"/>
                <a:gd name="T11" fmla="*/ 149 h 180"/>
                <a:gd name="T12" fmla="*/ 161 w 191"/>
                <a:gd name="T13" fmla="*/ 148 h 180"/>
                <a:gd name="T14" fmla="*/ 162 w 191"/>
                <a:gd name="T15" fmla="*/ 25 h 180"/>
                <a:gd name="T16" fmla="*/ 30 w 191"/>
                <a:gd name="T17" fmla="*/ 56 h 180"/>
                <a:gd name="T18" fmla="*/ 49 w 191"/>
                <a:gd name="T19" fmla="*/ 44 h 180"/>
                <a:gd name="T20" fmla="*/ 63 w 191"/>
                <a:gd name="T21" fmla="*/ 50 h 180"/>
                <a:gd name="T22" fmla="*/ 64 w 191"/>
                <a:gd name="T23" fmla="*/ 31 h 180"/>
                <a:gd name="T24" fmla="*/ 91 w 191"/>
                <a:gd name="T25" fmla="*/ 44 h 180"/>
                <a:gd name="T26" fmla="*/ 88 w 191"/>
                <a:gd name="T27" fmla="*/ 57 h 180"/>
                <a:gd name="T28" fmla="*/ 108 w 191"/>
                <a:gd name="T29" fmla="*/ 44 h 180"/>
                <a:gd name="T30" fmla="*/ 122 w 191"/>
                <a:gd name="T31" fmla="*/ 37 h 180"/>
                <a:gd name="T32" fmla="*/ 151 w 191"/>
                <a:gd name="T33" fmla="*/ 34 h 180"/>
                <a:gd name="T34" fmla="*/ 148 w 191"/>
                <a:gd name="T35" fmla="*/ 53 h 180"/>
                <a:gd name="T36" fmla="*/ 140 w 191"/>
                <a:gd name="T37" fmla="*/ 88 h 180"/>
                <a:gd name="T38" fmla="*/ 162 w 191"/>
                <a:gd name="T39" fmla="*/ 123 h 180"/>
                <a:gd name="T40" fmla="*/ 135 w 191"/>
                <a:gd name="T41" fmla="*/ 135 h 180"/>
                <a:gd name="T42" fmla="*/ 113 w 191"/>
                <a:gd name="T43" fmla="*/ 143 h 180"/>
                <a:gd name="T44" fmla="*/ 94 w 191"/>
                <a:gd name="T45" fmla="*/ 149 h 180"/>
                <a:gd name="T46" fmla="*/ 97 w 191"/>
                <a:gd name="T47" fmla="*/ 120 h 180"/>
                <a:gd name="T48" fmla="*/ 111 w 191"/>
                <a:gd name="T49" fmla="*/ 95 h 180"/>
                <a:gd name="T50" fmla="*/ 87 w 191"/>
                <a:gd name="T51" fmla="*/ 59 h 180"/>
                <a:gd name="T52" fmla="*/ 81 w 191"/>
                <a:gd name="T53" fmla="*/ 88 h 180"/>
                <a:gd name="T54" fmla="*/ 80 w 191"/>
                <a:gd name="T55" fmla="*/ 129 h 180"/>
                <a:gd name="T56" fmla="*/ 72 w 191"/>
                <a:gd name="T57" fmla="*/ 125 h 180"/>
                <a:gd name="T58" fmla="*/ 63 w 191"/>
                <a:gd name="T59" fmla="*/ 128 h 180"/>
                <a:gd name="T60" fmla="*/ 42 w 191"/>
                <a:gd name="T61" fmla="*/ 143 h 180"/>
                <a:gd name="T62" fmla="*/ 30 w 191"/>
                <a:gd name="T63" fmla="*/ 179 h 180"/>
                <a:gd name="T64" fmla="*/ 30 w 191"/>
                <a:gd name="T65" fmla="*/ 128 h 180"/>
                <a:gd name="T66" fmla="*/ 52 w 191"/>
                <a:gd name="T67" fmla="*/ 91 h 180"/>
                <a:gd name="T68" fmla="*/ 30 w 191"/>
                <a:gd name="T69" fmla="*/ 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80">
                  <a:moveTo>
                    <a:pt x="0" y="179"/>
                  </a:moveTo>
                  <a:cubicBezTo>
                    <a:pt x="0" y="0"/>
                    <a:pt x="0" y="0"/>
                    <a:pt x="0" y="0"/>
                  </a:cubicBezTo>
                  <a:cubicBezTo>
                    <a:pt x="28" y="0"/>
                    <a:pt x="28" y="0"/>
                    <a:pt x="28" y="0"/>
                  </a:cubicBezTo>
                  <a:cubicBezTo>
                    <a:pt x="163" y="0"/>
                    <a:pt x="163" y="0"/>
                    <a:pt x="163" y="0"/>
                  </a:cubicBezTo>
                  <a:cubicBezTo>
                    <a:pt x="191" y="0"/>
                    <a:pt x="191" y="0"/>
                    <a:pt x="191" y="0"/>
                  </a:cubicBezTo>
                  <a:cubicBezTo>
                    <a:pt x="191" y="153"/>
                    <a:pt x="191" y="153"/>
                    <a:pt x="191" y="153"/>
                  </a:cubicBezTo>
                  <a:cubicBezTo>
                    <a:pt x="191" y="158"/>
                    <a:pt x="190" y="162"/>
                    <a:pt x="189" y="166"/>
                  </a:cubicBezTo>
                  <a:cubicBezTo>
                    <a:pt x="188" y="170"/>
                    <a:pt x="184" y="173"/>
                    <a:pt x="177" y="175"/>
                  </a:cubicBezTo>
                  <a:cubicBezTo>
                    <a:pt x="171" y="177"/>
                    <a:pt x="160" y="179"/>
                    <a:pt x="145" y="180"/>
                  </a:cubicBezTo>
                  <a:cubicBezTo>
                    <a:pt x="145" y="178"/>
                    <a:pt x="144" y="175"/>
                    <a:pt x="144" y="171"/>
                  </a:cubicBezTo>
                  <a:cubicBezTo>
                    <a:pt x="143" y="168"/>
                    <a:pt x="141" y="163"/>
                    <a:pt x="138" y="156"/>
                  </a:cubicBezTo>
                  <a:cubicBezTo>
                    <a:pt x="135" y="149"/>
                    <a:pt x="135" y="149"/>
                    <a:pt x="135" y="149"/>
                  </a:cubicBezTo>
                  <a:cubicBezTo>
                    <a:pt x="140" y="150"/>
                    <a:pt x="145" y="150"/>
                    <a:pt x="150" y="150"/>
                  </a:cubicBezTo>
                  <a:cubicBezTo>
                    <a:pt x="156" y="150"/>
                    <a:pt x="160" y="150"/>
                    <a:pt x="161" y="148"/>
                  </a:cubicBezTo>
                  <a:cubicBezTo>
                    <a:pt x="162" y="147"/>
                    <a:pt x="162" y="145"/>
                    <a:pt x="162" y="142"/>
                  </a:cubicBezTo>
                  <a:cubicBezTo>
                    <a:pt x="162" y="25"/>
                    <a:pt x="162" y="25"/>
                    <a:pt x="162" y="25"/>
                  </a:cubicBezTo>
                  <a:cubicBezTo>
                    <a:pt x="30" y="25"/>
                    <a:pt x="30" y="25"/>
                    <a:pt x="30" y="25"/>
                  </a:cubicBezTo>
                  <a:cubicBezTo>
                    <a:pt x="30" y="56"/>
                    <a:pt x="30" y="56"/>
                    <a:pt x="30" y="56"/>
                  </a:cubicBezTo>
                  <a:cubicBezTo>
                    <a:pt x="32" y="55"/>
                    <a:pt x="34" y="54"/>
                    <a:pt x="36" y="53"/>
                  </a:cubicBezTo>
                  <a:cubicBezTo>
                    <a:pt x="39" y="52"/>
                    <a:pt x="43" y="49"/>
                    <a:pt x="49" y="44"/>
                  </a:cubicBezTo>
                  <a:cubicBezTo>
                    <a:pt x="52" y="49"/>
                    <a:pt x="56" y="55"/>
                    <a:pt x="61" y="61"/>
                  </a:cubicBezTo>
                  <a:cubicBezTo>
                    <a:pt x="62" y="57"/>
                    <a:pt x="63" y="54"/>
                    <a:pt x="63" y="50"/>
                  </a:cubicBezTo>
                  <a:cubicBezTo>
                    <a:pt x="64" y="47"/>
                    <a:pt x="64" y="43"/>
                    <a:pt x="64" y="40"/>
                  </a:cubicBezTo>
                  <a:cubicBezTo>
                    <a:pt x="64" y="31"/>
                    <a:pt x="64" y="31"/>
                    <a:pt x="64" y="31"/>
                  </a:cubicBezTo>
                  <a:cubicBezTo>
                    <a:pt x="72" y="33"/>
                    <a:pt x="82" y="34"/>
                    <a:pt x="93" y="35"/>
                  </a:cubicBezTo>
                  <a:cubicBezTo>
                    <a:pt x="93" y="38"/>
                    <a:pt x="92" y="41"/>
                    <a:pt x="91" y="44"/>
                  </a:cubicBezTo>
                  <a:cubicBezTo>
                    <a:pt x="91" y="48"/>
                    <a:pt x="91" y="50"/>
                    <a:pt x="91" y="50"/>
                  </a:cubicBezTo>
                  <a:cubicBezTo>
                    <a:pt x="88" y="57"/>
                    <a:pt x="88" y="57"/>
                    <a:pt x="88" y="57"/>
                  </a:cubicBezTo>
                  <a:cubicBezTo>
                    <a:pt x="95" y="54"/>
                    <a:pt x="100" y="51"/>
                    <a:pt x="103" y="49"/>
                  </a:cubicBezTo>
                  <a:cubicBezTo>
                    <a:pt x="108" y="44"/>
                    <a:pt x="108" y="44"/>
                    <a:pt x="108" y="44"/>
                  </a:cubicBezTo>
                  <a:cubicBezTo>
                    <a:pt x="112" y="49"/>
                    <a:pt x="115" y="53"/>
                    <a:pt x="120" y="59"/>
                  </a:cubicBezTo>
                  <a:cubicBezTo>
                    <a:pt x="121" y="48"/>
                    <a:pt x="122" y="41"/>
                    <a:pt x="122" y="37"/>
                  </a:cubicBezTo>
                  <a:cubicBezTo>
                    <a:pt x="122" y="30"/>
                    <a:pt x="122" y="30"/>
                    <a:pt x="122" y="30"/>
                  </a:cubicBezTo>
                  <a:cubicBezTo>
                    <a:pt x="132" y="32"/>
                    <a:pt x="142" y="33"/>
                    <a:pt x="151" y="34"/>
                  </a:cubicBezTo>
                  <a:cubicBezTo>
                    <a:pt x="150" y="36"/>
                    <a:pt x="150" y="39"/>
                    <a:pt x="150" y="40"/>
                  </a:cubicBezTo>
                  <a:cubicBezTo>
                    <a:pt x="148" y="53"/>
                    <a:pt x="148" y="53"/>
                    <a:pt x="148" y="53"/>
                  </a:cubicBezTo>
                  <a:cubicBezTo>
                    <a:pt x="146" y="62"/>
                    <a:pt x="145" y="69"/>
                    <a:pt x="144" y="74"/>
                  </a:cubicBezTo>
                  <a:cubicBezTo>
                    <a:pt x="140" y="88"/>
                    <a:pt x="140" y="88"/>
                    <a:pt x="140" y="88"/>
                  </a:cubicBezTo>
                  <a:cubicBezTo>
                    <a:pt x="152" y="106"/>
                    <a:pt x="157" y="115"/>
                    <a:pt x="158" y="115"/>
                  </a:cubicBezTo>
                  <a:cubicBezTo>
                    <a:pt x="162" y="123"/>
                    <a:pt x="162" y="123"/>
                    <a:pt x="162" y="123"/>
                  </a:cubicBezTo>
                  <a:cubicBezTo>
                    <a:pt x="155" y="127"/>
                    <a:pt x="146" y="135"/>
                    <a:pt x="138" y="143"/>
                  </a:cubicBezTo>
                  <a:cubicBezTo>
                    <a:pt x="136" y="136"/>
                    <a:pt x="136" y="136"/>
                    <a:pt x="135" y="135"/>
                  </a:cubicBezTo>
                  <a:cubicBezTo>
                    <a:pt x="129" y="118"/>
                    <a:pt x="129" y="118"/>
                    <a:pt x="129" y="118"/>
                  </a:cubicBezTo>
                  <a:cubicBezTo>
                    <a:pt x="121" y="131"/>
                    <a:pt x="116" y="140"/>
                    <a:pt x="113" y="143"/>
                  </a:cubicBezTo>
                  <a:cubicBezTo>
                    <a:pt x="110" y="147"/>
                    <a:pt x="107" y="151"/>
                    <a:pt x="102" y="156"/>
                  </a:cubicBezTo>
                  <a:cubicBezTo>
                    <a:pt x="99" y="153"/>
                    <a:pt x="97" y="151"/>
                    <a:pt x="94" y="149"/>
                  </a:cubicBezTo>
                  <a:cubicBezTo>
                    <a:pt x="92" y="147"/>
                    <a:pt x="87" y="144"/>
                    <a:pt x="79" y="140"/>
                  </a:cubicBezTo>
                  <a:cubicBezTo>
                    <a:pt x="87" y="133"/>
                    <a:pt x="93" y="126"/>
                    <a:pt x="97" y="120"/>
                  </a:cubicBezTo>
                  <a:cubicBezTo>
                    <a:pt x="102" y="113"/>
                    <a:pt x="105" y="111"/>
                    <a:pt x="107" y="105"/>
                  </a:cubicBezTo>
                  <a:cubicBezTo>
                    <a:pt x="111" y="95"/>
                    <a:pt x="111" y="95"/>
                    <a:pt x="111" y="95"/>
                  </a:cubicBezTo>
                  <a:cubicBezTo>
                    <a:pt x="106" y="87"/>
                    <a:pt x="103" y="82"/>
                    <a:pt x="101" y="79"/>
                  </a:cubicBezTo>
                  <a:cubicBezTo>
                    <a:pt x="100" y="77"/>
                    <a:pt x="95" y="67"/>
                    <a:pt x="87" y="59"/>
                  </a:cubicBezTo>
                  <a:cubicBezTo>
                    <a:pt x="85" y="68"/>
                    <a:pt x="84" y="78"/>
                    <a:pt x="83" y="81"/>
                  </a:cubicBezTo>
                  <a:cubicBezTo>
                    <a:pt x="81" y="88"/>
                    <a:pt x="81" y="88"/>
                    <a:pt x="81" y="88"/>
                  </a:cubicBezTo>
                  <a:cubicBezTo>
                    <a:pt x="86" y="97"/>
                    <a:pt x="92" y="107"/>
                    <a:pt x="98" y="118"/>
                  </a:cubicBezTo>
                  <a:cubicBezTo>
                    <a:pt x="89" y="123"/>
                    <a:pt x="83" y="126"/>
                    <a:pt x="80" y="129"/>
                  </a:cubicBezTo>
                  <a:cubicBezTo>
                    <a:pt x="75" y="134"/>
                    <a:pt x="75" y="134"/>
                    <a:pt x="75" y="134"/>
                  </a:cubicBezTo>
                  <a:cubicBezTo>
                    <a:pt x="73" y="129"/>
                    <a:pt x="72" y="126"/>
                    <a:pt x="72" y="125"/>
                  </a:cubicBezTo>
                  <a:cubicBezTo>
                    <a:pt x="69" y="119"/>
                    <a:pt x="69" y="119"/>
                    <a:pt x="69" y="119"/>
                  </a:cubicBezTo>
                  <a:cubicBezTo>
                    <a:pt x="67" y="122"/>
                    <a:pt x="65" y="125"/>
                    <a:pt x="63" y="128"/>
                  </a:cubicBezTo>
                  <a:cubicBezTo>
                    <a:pt x="61" y="132"/>
                    <a:pt x="56" y="139"/>
                    <a:pt x="47" y="150"/>
                  </a:cubicBezTo>
                  <a:cubicBezTo>
                    <a:pt x="46" y="147"/>
                    <a:pt x="44" y="145"/>
                    <a:pt x="42" y="143"/>
                  </a:cubicBezTo>
                  <a:cubicBezTo>
                    <a:pt x="40" y="140"/>
                    <a:pt x="36" y="137"/>
                    <a:pt x="30" y="131"/>
                  </a:cubicBezTo>
                  <a:cubicBezTo>
                    <a:pt x="30" y="179"/>
                    <a:pt x="30" y="179"/>
                    <a:pt x="30" y="179"/>
                  </a:cubicBezTo>
                  <a:lnTo>
                    <a:pt x="0" y="179"/>
                  </a:lnTo>
                  <a:close/>
                  <a:moveTo>
                    <a:pt x="30" y="128"/>
                  </a:moveTo>
                  <a:cubicBezTo>
                    <a:pt x="35" y="122"/>
                    <a:pt x="39" y="117"/>
                    <a:pt x="42" y="112"/>
                  </a:cubicBezTo>
                  <a:cubicBezTo>
                    <a:pt x="46" y="107"/>
                    <a:pt x="49" y="100"/>
                    <a:pt x="52" y="91"/>
                  </a:cubicBezTo>
                  <a:cubicBezTo>
                    <a:pt x="43" y="78"/>
                    <a:pt x="37" y="70"/>
                    <a:pt x="36" y="68"/>
                  </a:cubicBezTo>
                  <a:cubicBezTo>
                    <a:pt x="30" y="60"/>
                    <a:pt x="30" y="60"/>
                    <a:pt x="30" y="60"/>
                  </a:cubicBez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userDrawn="1"/>
          </p:nvSpPr>
          <p:spPr bwMode="auto">
            <a:xfrm>
              <a:off x="8056" y="635"/>
              <a:ext cx="108" cy="92"/>
            </a:xfrm>
            <a:custGeom>
              <a:avLst/>
              <a:gdLst>
                <a:gd name="T0" fmla="*/ 42 w 221"/>
                <a:gd name="T1" fmla="*/ 188 h 188"/>
                <a:gd name="T2" fmla="*/ 42 w 221"/>
                <a:gd name="T3" fmla="*/ 124 h 188"/>
                <a:gd name="T4" fmla="*/ 1 w 221"/>
                <a:gd name="T5" fmla="*/ 159 h 188"/>
                <a:gd name="T6" fmla="*/ 1 w 221"/>
                <a:gd name="T7" fmla="*/ 118 h 188"/>
                <a:gd name="T8" fmla="*/ 42 w 221"/>
                <a:gd name="T9" fmla="*/ 79 h 188"/>
                <a:gd name="T10" fmla="*/ 20 w 221"/>
                <a:gd name="T11" fmla="*/ 79 h 188"/>
                <a:gd name="T12" fmla="*/ 1 w 221"/>
                <a:gd name="T13" fmla="*/ 80 h 188"/>
                <a:gd name="T14" fmla="*/ 1 w 221"/>
                <a:gd name="T15" fmla="*/ 54 h 188"/>
                <a:gd name="T16" fmla="*/ 20 w 221"/>
                <a:gd name="T17" fmla="*/ 55 h 188"/>
                <a:gd name="T18" fmla="*/ 42 w 221"/>
                <a:gd name="T19" fmla="*/ 55 h 188"/>
                <a:gd name="T20" fmla="*/ 42 w 221"/>
                <a:gd name="T21" fmla="*/ 41 h 188"/>
                <a:gd name="T22" fmla="*/ 42 w 221"/>
                <a:gd name="T23" fmla="*/ 36 h 188"/>
                <a:gd name="T24" fmla="*/ 1 w 221"/>
                <a:gd name="T25" fmla="*/ 44 h 188"/>
                <a:gd name="T26" fmla="*/ 0 w 221"/>
                <a:gd name="T27" fmla="*/ 14 h 188"/>
                <a:gd name="T28" fmla="*/ 88 w 221"/>
                <a:gd name="T29" fmla="*/ 0 h 188"/>
                <a:gd name="T30" fmla="*/ 104 w 221"/>
                <a:gd name="T31" fmla="*/ 26 h 188"/>
                <a:gd name="T32" fmla="*/ 69 w 221"/>
                <a:gd name="T33" fmla="*/ 32 h 188"/>
                <a:gd name="T34" fmla="*/ 69 w 221"/>
                <a:gd name="T35" fmla="*/ 55 h 188"/>
                <a:gd name="T36" fmla="*/ 81 w 221"/>
                <a:gd name="T37" fmla="*/ 55 h 188"/>
                <a:gd name="T38" fmla="*/ 97 w 221"/>
                <a:gd name="T39" fmla="*/ 54 h 188"/>
                <a:gd name="T40" fmla="*/ 97 w 221"/>
                <a:gd name="T41" fmla="*/ 80 h 188"/>
                <a:gd name="T42" fmla="*/ 81 w 221"/>
                <a:gd name="T43" fmla="*/ 79 h 188"/>
                <a:gd name="T44" fmla="*/ 69 w 221"/>
                <a:gd name="T45" fmla="*/ 79 h 188"/>
                <a:gd name="T46" fmla="*/ 69 w 221"/>
                <a:gd name="T47" fmla="*/ 102 h 188"/>
                <a:gd name="T48" fmla="*/ 85 w 221"/>
                <a:gd name="T49" fmla="*/ 91 h 188"/>
                <a:gd name="T50" fmla="*/ 107 w 221"/>
                <a:gd name="T51" fmla="*/ 121 h 188"/>
                <a:gd name="T52" fmla="*/ 91 w 221"/>
                <a:gd name="T53" fmla="*/ 133 h 188"/>
                <a:gd name="T54" fmla="*/ 164 w 221"/>
                <a:gd name="T55" fmla="*/ 119 h 188"/>
                <a:gd name="T56" fmla="*/ 164 w 221"/>
                <a:gd name="T57" fmla="*/ 1 h 188"/>
                <a:gd name="T58" fmla="*/ 192 w 221"/>
                <a:gd name="T59" fmla="*/ 1 h 188"/>
                <a:gd name="T60" fmla="*/ 192 w 221"/>
                <a:gd name="T61" fmla="*/ 114 h 188"/>
                <a:gd name="T62" fmla="*/ 221 w 221"/>
                <a:gd name="T63" fmla="*/ 107 h 188"/>
                <a:gd name="T64" fmla="*/ 221 w 221"/>
                <a:gd name="T65" fmla="*/ 132 h 188"/>
                <a:gd name="T66" fmla="*/ 192 w 221"/>
                <a:gd name="T67" fmla="*/ 138 h 188"/>
                <a:gd name="T68" fmla="*/ 192 w 221"/>
                <a:gd name="T69" fmla="*/ 188 h 188"/>
                <a:gd name="T70" fmla="*/ 164 w 221"/>
                <a:gd name="T71" fmla="*/ 188 h 188"/>
                <a:gd name="T72" fmla="*/ 164 w 221"/>
                <a:gd name="T73" fmla="*/ 144 h 188"/>
                <a:gd name="T74" fmla="*/ 84 w 221"/>
                <a:gd name="T75" fmla="*/ 159 h 188"/>
                <a:gd name="T76" fmla="*/ 84 w 221"/>
                <a:gd name="T77" fmla="*/ 134 h 188"/>
                <a:gd name="T78" fmla="*/ 84 w 221"/>
                <a:gd name="T79" fmla="*/ 133 h 188"/>
                <a:gd name="T80" fmla="*/ 69 w 221"/>
                <a:gd name="T81" fmla="*/ 112 h 188"/>
                <a:gd name="T82" fmla="*/ 69 w 221"/>
                <a:gd name="T83" fmla="*/ 188 h 188"/>
                <a:gd name="T84" fmla="*/ 42 w 221"/>
                <a:gd name="T85" fmla="*/ 188 h 188"/>
                <a:gd name="T86" fmla="*/ 114 w 221"/>
                <a:gd name="T87" fmla="*/ 66 h 188"/>
                <a:gd name="T88" fmla="*/ 148 w 221"/>
                <a:gd name="T89" fmla="*/ 95 h 188"/>
                <a:gd name="T90" fmla="*/ 128 w 221"/>
                <a:gd name="T91" fmla="*/ 116 h 188"/>
                <a:gd name="T92" fmla="*/ 95 w 221"/>
                <a:gd name="T93" fmla="*/ 84 h 188"/>
                <a:gd name="T94" fmla="*/ 114 w 221"/>
                <a:gd name="T95" fmla="*/ 66 h 188"/>
                <a:gd name="T96" fmla="*/ 99 w 221"/>
                <a:gd name="T97" fmla="*/ 30 h 188"/>
                <a:gd name="T98" fmla="*/ 120 w 221"/>
                <a:gd name="T99" fmla="*/ 11 h 188"/>
                <a:gd name="T100" fmla="*/ 152 w 221"/>
                <a:gd name="T101" fmla="*/ 40 h 188"/>
                <a:gd name="T102" fmla="*/ 133 w 221"/>
                <a:gd name="T103" fmla="*/ 61 h 188"/>
                <a:gd name="T104" fmla="*/ 99 w 221"/>
                <a:gd name="T105"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88">
                  <a:moveTo>
                    <a:pt x="42" y="188"/>
                  </a:moveTo>
                  <a:cubicBezTo>
                    <a:pt x="42" y="124"/>
                    <a:pt x="42" y="124"/>
                    <a:pt x="42" y="124"/>
                  </a:cubicBezTo>
                  <a:cubicBezTo>
                    <a:pt x="40" y="126"/>
                    <a:pt x="1" y="159"/>
                    <a:pt x="1" y="159"/>
                  </a:cubicBezTo>
                  <a:cubicBezTo>
                    <a:pt x="1" y="118"/>
                    <a:pt x="1" y="118"/>
                    <a:pt x="1" y="118"/>
                  </a:cubicBezTo>
                  <a:cubicBezTo>
                    <a:pt x="42" y="79"/>
                    <a:pt x="42" y="79"/>
                    <a:pt x="42" y="79"/>
                  </a:cubicBezTo>
                  <a:cubicBezTo>
                    <a:pt x="20" y="79"/>
                    <a:pt x="20" y="79"/>
                    <a:pt x="20" y="79"/>
                  </a:cubicBezTo>
                  <a:cubicBezTo>
                    <a:pt x="1" y="80"/>
                    <a:pt x="1" y="80"/>
                    <a:pt x="1" y="80"/>
                  </a:cubicBezTo>
                  <a:cubicBezTo>
                    <a:pt x="1" y="54"/>
                    <a:pt x="1" y="54"/>
                    <a:pt x="1" y="54"/>
                  </a:cubicBezTo>
                  <a:cubicBezTo>
                    <a:pt x="20" y="55"/>
                    <a:pt x="20" y="55"/>
                    <a:pt x="20" y="55"/>
                  </a:cubicBezTo>
                  <a:cubicBezTo>
                    <a:pt x="42" y="55"/>
                    <a:pt x="42" y="55"/>
                    <a:pt x="42" y="55"/>
                  </a:cubicBezTo>
                  <a:cubicBezTo>
                    <a:pt x="42" y="41"/>
                    <a:pt x="42" y="41"/>
                    <a:pt x="42" y="41"/>
                  </a:cubicBezTo>
                  <a:cubicBezTo>
                    <a:pt x="42" y="36"/>
                    <a:pt x="42" y="36"/>
                    <a:pt x="42" y="36"/>
                  </a:cubicBezTo>
                  <a:cubicBezTo>
                    <a:pt x="34" y="37"/>
                    <a:pt x="3" y="43"/>
                    <a:pt x="1" y="44"/>
                  </a:cubicBezTo>
                  <a:cubicBezTo>
                    <a:pt x="0" y="14"/>
                    <a:pt x="0" y="14"/>
                    <a:pt x="0" y="14"/>
                  </a:cubicBezTo>
                  <a:cubicBezTo>
                    <a:pt x="0" y="14"/>
                    <a:pt x="87" y="1"/>
                    <a:pt x="88" y="0"/>
                  </a:cubicBezTo>
                  <a:cubicBezTo>
                    <a:pt x="104" y="26"/>
                    <a:pt x="104" y="26"/>
                    <a:pt x="104" y="26"/>
                  </a:cubicBezTo>
                  <a:cubicBezTo>
                    <a:pt x="69" y="32"/>
                    <a:pt x="69" y="32"/>
                    <a:pt x="69" y="32"/>
                  </a:cubicBezTo>
                  <a:cubicBezTo>
                    <a:pt x="69" y="55"/>
                    <a:pt x="69" y="55"/>
                    <a:pt x="69" y="55"/>
                  </a:cubicBezTo>
                  <a:cubicBezTo>
                    <a:pt x="81" y="55"/>
                    <a:pt x="81" y="55"/>
                    <a:pt x="81" y="55"/>
                  </a:cubicBezTo>
                  <a:cubicBezTo>
                    <a:pt x="97" y="54"/>
                    <a:pt x="97" y="54"/>
                    <a:pt x="97" y="54"/>
                  </a:cubicBezTo>
                  <a:cubicBezTo>
                    <a:pt x="97" y="80"/>
                    <a:pt x="97" y="80"/>
                    <a:pt x="97" y="80"/>
                  </a:cubicBezTo>
                  <a:cubicBezTo>
                    <a:pt x="81" y="79"/>
                    <a:pt x="81" y="79"/>
                    <a:pt x="81" y="79"/>
                  </a:cubicBezTo>
                  <a:cubicBezTo>
                    <a:pt x="69" y="79"/>
                    <a:pt x="69" y="79"/>
                    <a:pt x="69" y="79"/>
                  </a:cubicBezTo>
                  <a:cubicBezTo>
                    <a:pt x="69" y="102"/>
                    <a:pt x="69" y="102"/>
                    <a:pt x="69" y="102"/>
                  </a:cubicBezTo>
                  <a:cubicBezTo>
                    <a:pt x="71" y="101"/>
                    <a:pt x="85" y="91"/>
                    <a:pt x="85" y="91"/>
                  </a:cubicBezTo>
                  <a:cubicBezTo>
                    <a:pt x="107" y="121"/>
                    <a:pt x="107" y="121"/>
                    <a:pt x="107" y="121"/>
                  </a:cubicBezTo>
                  <a:cubicBezTo>
                    <a:pt x="107" y="121"/>
                    <a:pt x="94" y="131"/>
                    <a:pt x="91" y="133"/>
                  </a:cubicBezTo>
                  <a:cubicBezTo>
                    <a:pt x="164" y="119"/>
                    <a:pt x="164" y="119"/>
                    <a:pt x="164" y="119"/>
                  </a:cubicBezTo>
                  <a:cubicBezTo>
                    <a:pt x="164" y="1"/>
                    <a:pt x="164" y="1"/>
                    <a:pt x="164" y="1"/>
                  </a:cubicBezTo>
                  <a:cubicBezTo>
                    <a:pt x="192" y="1"/>
                    <a:pt x="192" y="1"/>
                    <a:pt x="192" y="1"/>
                  </a:cubicBezTo>
                  <a:cubicBezTo>
                    <a:pt x="192" y="114"/>
                    <a:pt x="192" y="114"/>
                    <a:pt x="192" y="114"/>
                  </a:cubicBezTo>
                  <a:cubicBezTo>
                    <a:pt x="221" y="107"/>
                    <a:pt x="221" y="107"/>
                    <a:pt x="221" y="107"/>
                  </a:cubicBezTo>
                  <a:cubicBezTo>
                    <a:pt x="221" y="132"/>
                    <a:pt x="221" y="132"/>
                    <a:pt x="221" y="132"/>
                  </a:cubicBezTo>
                  <a:cubicBezTo>
                    <a:pt x="192" y="138"/>
                    <a:pt x="192" y="138"/>
                    <a:pt x="192" y="138"/>
                  </a:cubicBezTo>
                  <a:cubicBezTo>
                    <a:pt x="192" y="188"/>
                    <a:pt x="192" y="188"/>
                    <a:pt x="192" y="188"/>
                  </a:cubicBezTo>
                  <a:cubicBezTo>
                    <a:pt x="164" y="188"/>
                    <a:pt x="164" y="188"/>
                    <a:pt x="164" y="188"/>
                  </a:cubicBezTo>
                  <a:cubicBezTo>
                    <a:pt x="164" y="144"/>
                    <a:pt x="164" y="144"/>
                    <a:pt x="164" y="144"/>
                  </a:cubicBezTo>
                  <a:cubicBezTo>
                    <a:pt x="84" y="159"/>
                    <a:pt x="84" y="159"/>
                    <a:pt x="84" y="159"/>
                  </a:cubicBezTo>
                  <a:cubicBezTo>
                    <a:pt x="84" y="134"/>
                    <a:pt x="84" y="134"/>
                    <a:pt x="84" y="134"/>
                  </a:cubicBezTo>
                  <a:cubicBezTo>
                    <a:pt x="84" y="133"/>
                    <a:pt x="84" y="133"/>
                    <a:pt x="84" y="133"/>
                  </a:cubicBezTo>
                  <a:cubicBezTo>
                    <a:pt x="84" y="133"/>
                    <a:pt x="69" y="113"/>
                    <a:pt x="69" y="112"/>
                  </a:cubicBezTo>
                  <a:cubicBezTo>
                    <a:pt x="69" y="188"/>
                    <a:pt x="69" y="188"/>
                    <a:pt x="69" y="188"/>
                  </a:cubicBezTo>
                  <a:lnTo>
                    <a:pt x="42" y="188"/>
                  </a:lnTo>
                  <a:close/>
                  <a:moveTo>
                    <a:pt x="114" y="66"/>
                  </a:moveTo>
                  <a:cubicBezTo>
                    <a:pt x="148" y="95"/>
                    <a:pt x="148" y="95"/>
                    <a:pt x="148" y="95"/>
                  </a:cubicBezTo>
                  <a:cubicBezTo>
                    <a:pt x="128" y="116"/>
                    <a:pt x="128" y="116"/>
                    <a:pt x="128" y="116"/>
                  </a:cubicBezTo>
                  <a:cubicBezTo>
                    <a:pt x="95" y="84"/>
                    <a:pt x="95" y="84"/>
                    <a:pt x="95" y="84"/>
                  </a:cubicBezTo>
                  <a:lnTo>
                    <a:pt x="114" y="66"/>
                  </a:lnTo>
                  <a:close/>
                  <a:moveTo>
                    <a:pt x="99" y="30"/>
                  </a:moveTo>
                  <a:cubicBezTo>
                    <a:pt x="120" y="11"/>
                    <a:pt x="120" y="11"/>
                    <a:pt x="120" y="11"/>
                  </a:cubicBezTo>
                  <a:cubicBezTo>
                    <a:pt x="124" y="15"/>
                    <a:pt x="152" y="40"/>
                    <a:pt x="152" y="40"/>
                  </a:cubicBezTo>
                  <a:cubicBezTo>
                    <a:pt x="133" y="61"/>
                    <a:pt x="133" y="61"/>
                    <a:pt x="133" y="61"/>
                  </a:cubicBezTo>
                  <a:lnTo>
                    <a:pt x="9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6" name="Freeform 12"/>
            <p:cNvSpPr/>
            <p:nvPr userDrawn="1"/>
          </p:nvSpPr>
          <p:spPr bwMode="auto">
            <a:xfrm>
              <a:off x="8068" y="492"/>
              <a:ext cx="99" cy="95"/>
            </a:xfrm>
            <a:custGeom>
              <a:avLst/>
              <a:gdLst>
                <a:gd name="T0" fmla="*/ 204 w 204"/>
                <a:gd name="T1" fmla="*/ 122 h 195"/>
                <a:gd name="T2" fmla="*/ 153 w 204"/>
                <a:gd name="T3" fmla="*/ 176 h 195"/>
                <a:gd name="T4" fmla="*/ 86 w 204"/>
                <a:gd name="T5" fmla="*/ 195 h 195"/>
                <a:gd name="T6" fmla="*/ 50 w 204"/>
                <a:gd name="T7" fmla="*/ 188 h 195"/>
                <a:gd name="T8" fmla="*/ 21 w 204"/>
                <a:gd name="T9" fmla="*/ 167 h 195"/>
                <a:gd name="T10" fmla="*/ 3 w 204"/>
                <a:gd name="T11" fmla="*/ 135 h 195"/>
                <a:gd name="T12" fmla="*/ 2 w 204"/>
                <a:gd name="T13" fmla="*/ 97 h 195"/>
                <a:gd name="T14" fmla="*/ 15 w 204"/>
                <a:gd name="T15" fmla="*/ 60 h 195"/>
                <a:gd name="T16" fmla="*/ 41 w 204"/>
                <a:gd name="T17" fmla="*/ 28 h 195"/>
                <a:gd name="T18" fmla="*/ 76 w 204"/>
                <a:gd name="T19" fmla="*/ 7 h 195"/>
                <a:gd name="T20" fmla="*/ 115 w 204"/>
                <a:gd name="T21" fmla="*/ 0 h 195"/>
                <a:gd name="T22" fmla="*/ 167 w 204"/>
                <a:gd name="T23" fmla="*/ 15 h 195"/>
                <a:gd name="T24" fmla="*/ 200 w 204"/>
                <a:gd name="T25" fmla="*/ 59 h 195"/>
                <a:gd name="T26" fmla="*/ 95 w 204"/>
                <a:gd name="T27" fmla="*/ 121 h 195"/>
                <a:gd name="T28" fmla="*/ 76 w 204"/>
                <a:gd name="T29" fmla="*/ 87 h 195"/>
                <a:gd name="T30" fmla="*/ 133 w 204"/>
                <a:gd name="T31" fmla="*/ 52 h 195"/>
                <a:gd name="T32" fmla="*/ 123 w 204"/>
                <a:gd name="T33" fmla="*/ 48 h 195"/>
                <a:gd name="T34" fmla="*/ 112 w 204"/>
                <a:gd name="T35" fmla="*/ 46 h 195"/>
                <a:gd name="T36" fmla="*/ 79 w 204"/>
                <a:gd name="T37" fmla="*/ 59 h 195"/>
                <a:gd name="T38" fmla="*/ 61 w 204"/>
                <a:gd name="T39" fmla="*/ 92 h 195"/>
                <a:gd name="T40" fmla="*/ 69 w 204"/>
                <a:gd name="T41" fmla="*/ 125 h 195"/>
                <a:gd name="T42" fmla="*/ 98 w 204"/>
                <a:gd name="T43" fmla="*/ 139 h 195"/>
                <a:gd name="T44" fmla="*/ 131 w 204"/>
                <a:gd name="T45" fmla="*/ 129 h 195"/>
                <a:gd name="T46" fmla="*/ 161 w 204"/>
                <a:gd name="T47" fmla="*/ 100 h 195"/>
                <a:gd name="T48" fmla="*/ 204 w 204"/>
                <a:gd name="T49" fmla="*/ 12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195">
                  <a:moveTo>
                    <a:pt x="204" y="122"/>
                  </a:moveTo>
                  <a:cubicBezTo>
                    <a:pt x="190" y="145"/>
                    <a:pt x="173" y="163"/>
                    <a:pt x="153" y="176"/>
                  </a:cubicBezTo>
                  <a:cubicBezTo>
                    <a:pt x="132" y="189"/>
                    <a:pt x="110" y="195"/>
                    <a:pt x="86" y="195"/>
                  </a:cubicBezTo>
                  <a:cubicBezTo>
                    <a:pt x="73" y="195"/>
                    <a:pt x="61" y="193"/>
                    <a:pt x="50" y="188"/>
                  </a:cubicBezTo>
                  <a:cubicBezTo>
                    <a:pt x="38" y="183"/>
                    <a:pt x="29" y="176"/>
                    <a:pt x="21" y="167"/>
                  </a:cubicBezTo>
                  <a:cubicBezTo>
                    <a:pt x="12" y="157"/>
                    <a:pt x="7" y="147"/>
                    <a:pt x="3" y="135"/>
                  </a:cubicBezTo>
                  <a:cubicBezTo>
                    <a:pt x="0" y="123"/>
                    <a:pt x="0" y="111"/>
                    <a:pt x="2" y="97"/>
                  </a:cubicBezTo>
                  <a:cubicBezTo>
                    <a:pt x="3" y="84"/>
                    <a:pt x="8" y="71"/>
                    <a:pt x="15" y="60"/>
                  </a:cubicBezTo>
                  <a:cubicBezTo>
                    <a:pt x="21" y="48"/>
                    <a:pt x="30" y="37"/>
                    <a:pt x="41" y="28"/>
                  </a:cubicBezTo>
                  <a:cubicBezTo>
                    <a:pt x="52" y="19"/>
                    <a:pt x="64" y="12"/>
                    <a:pt x="76" y="7"/>
                  </a:cubicBezTo>
                  <a:cubicBezTo>
                    <a:pt x="89" y="2"/>
                    <a:pt x="102" y="0"/>
                    <a:pt x="115" y="0"/>
                  </a:cubicBezTo>
                  <a:cubicBezTo>
                    <a:pt x="135" y="0"/>
                    <a:pt x="153" y="5"/>
                    <a:pt x="167" y="15"/>
                  </a:cubicBezTo>
                  <a:cubicBezTo>
                    <a:pt x="181" y="25"/>
                    <a:pt x="192" y="40"/>
                    <a:pt x="200" y="59"/>
                  </a:cubicBezTo>
                  <a:cubicBezTo>
                    <a:pt x="95" y="121"/>
                    <a:pt x="95" y="121"/>
                    <a:pt x="95" y="121"/>
                  </a:cubicBezTo>
                  <a:cubicBezTo>
                    <a:pt x="76" y="87"/>
                    <a:pt x="76" y="87"/>
                    <a:pt x="76" y="87"/>
                  </a:cubicBezTo>
                  <a:cubicBezTo>
                    <a:pt x="133" y="52"/>
                    <a:pt x="133" y="52"/>
                    <a:pt x="133" y="52"/>
                  </a:cubicBezTo>
                  <a:cubicBezTo>
                    <a:pt x="130" y="50"/>
                    <a:pt x="127" y="49"/>
                    <a:pt x="123" y="48"/>
                  </a:cubicBezTo>
                  <a:cubicBezTo>
                    <a:pt x="120" y="46"/>
                    <a:pt x="116" y="46"/>
                    <a:pt x="112" y="46"/>
                  </a:cubicBezTo>
                  <a:cubicBezTo>
                    <a:pt x="100" y="46"/>
                    <a:pt x="89" y="50"/>
                    <a:pt x="79" y="59"/>
                  </a:cubicBezTo>
                  <a:cubicBezTo>
                    <a:pt x="69" y="68"/>
                    <a:pt x="63" y="79"/>
                    <a:pt x="61" y="92"/>
                  </a:cubicBezTo>
                  <a:cubicBezTo>
                    <a:pt x="60" y="105"/>
                    <a:pt x="62" y="116"/>
                    <a:pt x="69" y="125"/>
                  </a:cubicBezTo>
                  <a:cubicBezTo>
                    <a:pt x="76" y="134"/>
                    <a:pt x="86" y="139"/>
                    <a:pt x="98" y="139"/>
                  </a:cubicBezTo>
                  <a:cubicBezTo>
                    <a:pt x="110" y="139"/>
                    <a:pt x="121" y="135"/>
                    <a:pt x="131" y="129"/>
                  </a:cubicBezTo>
                  <a:cubicBezTo>
                    <a:pt x="142" y="122"/>
                    <a:pt x="152" y="112"/>
                    <a:pt x="161" y="100"/>
                  </a:cubicBezTo>
                  <a:lnTo>
                    <a:pt x="204"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userDrawn="1"/>
          </p:nvSpPr>
          <p:spPr bwMode="auto">
            <a:xfrm>
              <a:off x="7596" y="456"/>
              <a:ext cx="32" cy="26"/>
            </a:xfrm>
            <a:custGeom>
              <a:avLst/>
              <a:gdLst>
                <a:gd name="T0" fmla="*/ 59 w 64"/>
                <a:gd name="T1" fmla="*/ 39 h 53"/>
                <a:gd name="T2" fmla="*/ 41 w 64"/>
                <a:gd name="T3" fmla="*/ 53 h 53"/>
                <a:gd name="T4" fmla="*/ 15 w 64"/>
                <a:gd name="T5" fmla="*/ 53 h 53"/>
                <a:gd name="T6" fmla="*/ 1 w 64"/>
                <a:gd name="T7" fmla="*/ 39 h 53"/>
                <a:gd name="T8" fmla="*/ 5 w 64"/>
                <a:gd name="T9" fmla="*/ 15 h 53"/>
                <a:gd name="T10" fmla="*/ 23 w 64"/>
                <a:gd name="T11" fmla="*/ 0 h 53"/>
                <a:gd name="T12" fmla="*/ 49 w 64"/>
                <a:gd name="T13" fmla="*/ 0 h 53"/>
                <a:gd name="T14" fmla="*/ 63 w 64"/>
                <a:gd name="T15" fmla="*/ 15 h 53"/>
                <a:gd name="T16" fmla="*/ 59 w 64"/>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3">
                  <a:moveTo>
                    <a:pt x="59" y="39"/>
                  </a:moveTo>
                  <a:cubicBezTo>
                    <a:pt x="58" y="47"/>
                    <a:pt x="50" y="53"/>
                    <a:pt x="41" y="53"/>
                  </a:cubicBezTo>
                  <a:cubicBezTo>
                    <a:pt x="15" y="53"/>
                    <a:pt x="15" y="53"/>
                    <a:pt x="15" y="53"/>
                  </a:cubicBezTo>
                  <a:cubicBezTo>
                    <a:pt x="6" y="53"/>
                    <a:pt x="0" y="47"/>
                    <a:pt x="1" y="39"/>
                  </a:cubicBezTo>
                  <a:cubicBezTo>
                    <a:pt x="5" y="15"/>
                    <a:pt x="5" y="15"/>
                    <a:pt x="5" y="15"/>
                  </a:cubicBezTo>
                  <a:cubicBezTo>
                    <a:pt x="6" y="7"/>
                    <a:pt x="14" y="0"/>
                    <a:pt x="23" y="0"/>
                  </a:cubicBezTo>
                  <a:cubicBezTo>
                    <a:pt x="49" y="0"/>
                    <a:pt x="49" y="0"/>
                    <a:pt x="49" y="0"/>
                  </a:cubicBezTo>
                  <a:cubicBezTo>
                    <a:pt x="58" y="0"/>
                    <a:pt x="64" y="7"/>
                    <a:pt x="63" y="15"/>
                  </a:cubicBezTo>
                  <a:lnTo>
                    <a:pt x="5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userDrawn="1"/>
          </p:nvSpPr>
          <p:spPr bwMode="auto">
            <a:xfrm>
              <a:off x="7455" y="456"/>
              <a:ext cx="134" cy="131"/>
            </a:xfrm>
            <a:custGeom>
              <a:avLst/>
              <a:gdLst>
                <a:gd name="T0" fmla="*/ 134 w 134"/>
                <a:gd name="T1" fmla="*/ 0 h 131"/>
                <a:gd name="T2" fmla="*/ 133 w 134"/>
                <a:gd name="T3" fmla="*/ 6 h 131"/>
                <a:gd name="T4" fmla="*/ 115 w 134"/>
                <a:gd name="T5" fmla="*/ 125 h 131"/>
                <a:gd name="T6" fmla="*/ 114 w 134"/>
                <a:gd name="T7" fmla="*/ 131 h 131"/>
                <a:gd name="T8" fmla="*/ 84 w 134"/>
                <a:gd name="T9" fmla="*/ 131 h 131"/>
                <a:gd name="T10" fmla="*/ 92 w 134"/>
                <a:gd name="T11" fmla="*/ 77 h 131"/>
                <a:gd name="T12" fmla="*/ 38 w 134"/>
                <a:gd name="T13" fmla="*/ 77 h 131"/>
                <a:gd name="T14" fmla="*/ 30 w 134"/>
                <a:gd name="T15" fmla="*/ 131 h 131"/>
                <a:gd name="T16" fmla="*/ 0 w 134"/>
                <a:gd name="T17" fmla="*/ 131 h 131"/>
                <a:gd name="T18" fmla="*/ 1 w 134"/>
                <a:gd name="T19" fmla="*/ 125 h 131"/>
                <a:gd name="T20" fmla="*/ 19 w 134"/>
                <a:gd name="T21" fmla="*/ 6 h 131"/>
                <a:gd name="T22" fmla="*/ 20 w 134"/>
                <a:gd name="T23" fmla="*/ 0 h 131"/>
                <a:gd name="T24" fmla="*/ 50 w 134"/>
                <a:gd name="T25" fmla="*/ 0 h 131"/>
                <a:gd name="T26" fmla="*/ 42 w 134"/>
                <a:gd name="T27" fmla="*/ 53 h 131"/>
                <a:gd name="T28" fmla="*/ 96 w 134"/>
                <a:gd name="T29" fmla="*/ 53 h 131"/>
                <a:gd name="T30" fmla="*/ 104 w 134"/>
                <a:gd name="T31" fmla="*/ 0 h 131"/>
                <a:gd name="T32" fmla="*/ 134 w 134"/>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1">
                  <a:moveTo>
                    <a:pt x="134" y="0"/>
                  </a:moveTo>
                  <a:lnTo>
                    <a:pt x="133" y="6"/>
                  </a:lnTo>
                  <a:lnTo>
                    <a:pt x="115" y="125"/>
                  </a:lnTo>
                  <a:lnTo>
                    <a:pt x="114" y="131"/>
                  </a:lnTo>
                  <a:lnTo>
                    <a:pt x="84" y="131"/>
                  </a:lnTo>
                  <a:lnTo>
                    <a:pt x="92" y="77"/>
                  </a:lnTo>
                  <a:lnTo>
                    <a:pt x="38" y="77"/>
                  </a:lnTo>
                  <a:lnTo>
                    <a:pt x="30" y="131"/>
                  </a:lnTo>
                  <a:lnTo>
                    <a:pt x="0" y="131"/>
                  </a:lnTo>
                  <a:lnTo>
                    <a:pt x="1" y="125"/>
                  </a:lnTo>
                  <a:lnTo>
                    <a:pt x="19" y="6"/>
                  </a:lnTo>
                  <a:lnTo>
                    <a:pt x="20" y="0"/>
                  </a:lnTo>
                  <a:lnTo>
                    <a:pt x="50" y="0"/>
                  </a:lnTo>
                  <a:lnTo>
                    <a:pt x="42" y="53"/>
                  </a:lnTo>
                  <a:lnTo>
                    <a:pt x="96" y="53"/>
                  </a:lnTo>
                  <a:lnTo>
                    <a:pt x="104" y="0"/>
                  </a:ln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userDrawn="1"/>
          </p:nvSpPr>
          <p:spPr bwMode="auto">
            <a:xfrm>
              <a:off x="7580" y="492"/>
              <a:ext cx="43" cy="95"/>
            </a:xfrm>
            <a:custGeom>
              <a:avLst/>
              <a:gdLst>
                <a:gd name="T0" fmla="*/ 15 w 43"/>
                <a:gd name="T1" fmla="*/ 0 h 95"/>
                <a:gd name="T2" fmla="*/ 43 w 43"/>
                <a:gd name="T3" fmla="*/ 0 h 95"/>
                <a:gd name="T4" fmla="*/ 29 w 43"/>
                <a:gd name="T5" fmla="*/ 95 h 95"/>
                <a:gd name="T6" fmla="*/ 0 w 43"/>
                <a:gd name="T7" fmla="*/ 95 h 95"/>
                <a:gd name="T8" fmla="*/ 15 w 43"/>
                <a:gd name="T9" fmla="*/ 0 h 95"/>
              </a:gdLst>
              <a:ahLst/>
              <a:cxnLst>
                <a:cxn ang="0">
                  <a:pos x="T0" y="T1"/>
                </a:cxn>
                <a:cxn ang="0">
                  <a:pos x="T2" y="T3"/>
                </a:cxn>
                <a:cxn ang="0">
                  <a:pos x="T4" y="T5"/>
                </a:cxn>
                <a:cxn ang="0">
                  <a:pos x="T6" y="T7"/>
                </a:cxn>
                <a:cxn ang="0">
                  <a:pos x="T8" y="T9"/>
                </a:cxn>
              </a:cxnLst>
              <a:rect l="0" t="0" r="r" b="b"/>
              <a:pathLst>
                <a:path w="43" h="95">
                  <a:moveTo>
                    <a:pt x="15" y="0"/>
                  </a:moveTo>
                  <a:lnTo>
                    <a:pt x="43" y="0"/>
                  </a:lnTo>
                  <a:lnTo>
                    <a:pt x="29" y="95"/>
                  </a:lnTo>
                  <a:lnTo>
                    <a:pt x="0" y="9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userDrawn="1"/>
          </p:nvSpPr>
          <p:spPr bwMode="auto">
            <a:xfrm>
              <a:off x="7659" y="456"/>
              <a:ext cx="211" cy="131"/>
            </a:xfrm>
            <a:custGeom>
              <a:avLst/>
              <a:gdLst>
                <a:gd name="T0" fmla="*/ 375 w 434"/>
                <a:gd name="T1" fmla="*/ 115 h 268"/>
                <a:gd name="T2" fmla="*/ 428 w 434"/>
                <a:gd name="T3" fmla="*/ 115 h 268"/>
                <a:gd name="T4" fmla="*/ 434 w 434"/>
                <a:gd name="T5" fmla="*/ 73 h 268"/>
                <a:gd name="T6" fmla="*/ 381 w 434"/>
                <a:gd name="T7" fmla="*/ 73 h 268"/>
                <a:gd name="T8" fmla="*/ 392 w 434"/>
                <a:gd name="T9" fmla="*/ 0 h 268"/>
                <a:gd name="T10" fmla="*/ 347 w 434"/>
                <a:gd name="T11" fmla="*/ 0 h 268"/>
                <a:gd name="T12" fmla="*/ 338 w 434"/>
                <a:gd name="T13" fmla="*/ 5 h 268"/>
                <a:gd name="T14" fmla="*/ 332 w 434"/>
                <a:gd name="T15" fmla="*/ 13 h 268"/>
                <a:gd name="T16" fmla="*/ 323 w 434"/>
                <a:gd name="T17" fmla="*/ 73 h 268"/>
                <a:gd name="T18" fmla="*/ 291 w 434"/>
                <a:gd name="T19" fmla="*/ 73 h 268"/>
                <a:gd name="T20" fmla="*/ 291 w 434"/>
                <a:gd name="T21" fmla="*/ 73 h 268"/>
                <a:gd name="T22" fmla="*/ 167 w 434"/>
                <a:gd name="T23" fmla="*/ 73 h 268"/>
                <a:gd name="T24" fmla="*/ 118 w 434"/>
                <a:gd name="T25" fmla="*/ 83 h 268"/>
                <a:gd name="T26" fmla="*/ 88 w 434"/>
                <a:gd name="T27" fmla="*/ 129 h 268"/>
                <a:gd name="T28" fmla="*/ 90 w 434"/>
                <a:gd name="T29" fmla="*/ 158 h 268"/>
                <a:gd name="T30" fmla="*/ 106 w 434"/>
                <a:gd name="T31" fmla="*/ 179 h 268"/>
                <a:gd name="T32" fmla="*/ 125 w 434"/>
                <a:gd name="T33" fmla="*/ 188 h 268"/>
                <a:gd name="T34" fmla="*/ 156 w 434"/>
                <a:gd name="T35" fmla="*/ 190 h 268"/>
                <a:gd name="T36" fmla="*/ 191 w 434"/>
                <a:gd name="T37" fmla="*/ 190 h 268"/>
                <a:gd name="T38" fmla="*/ 215 w 434"/>
                <a:gd name="T39" fmla="*/ 193 h 268"/>
                <a:gd name="T40" fmla="*/ 223 w 434"/>
                <a:gd name="T41" fmla="*/ 209 h 268"/>
                <a:gd name="T42" fmla="*/ 205 w 434"/>
                <a:gd name="T43" fmla="*/ 226 h 268"/>
                <a:gd name="T44" fmla="*/ 179 w 434"/>
                <a:gd name="T45" fmla="*/ 226 h 268"/>
                <a:gd name="T46" fmla="*/ 63 w 434"/>
                <a:gd name="T47" fmla="*/ 226 h 268"/>
                <a:gd name="T48" fmla="*/ 97 w 434"/>
                <a:gd name="T49" fmla="*/ 0 h 268"/>
                <a:gd name="T50" fmla="*/ 53 w 434"/>
                <a:gd name="T51" fmla="*/ 0 h 268"/>
                <a:gd name="T52" fmla="*/ 43 w 434"/>
                <a:gd name="T53" fmla="*/ 5 h 268"/>
                <a:gd name="T54" fmla="*/ 38 w 434"/>
                <a:gd name="T55" fmla="*/ 13 h 268"/>
                <a:gd name="T56" fmla="*/ 1 w 434"/>
                <a:gd name="T57" fmla="*/ 256 h 268"/>
                <a:gd name="T58" fmla="*/ 4 w 434"/>
                <a:gd name="T59" fmla="*/ 264 h 268"/>
                <a:gd name="T60" fmla="*/ 12 w 434"/>
                <a:gd name="T61" fmla="*/ 268 h 268"/>
                <a:gd name="T62" fmla="*/ 57 w 434"/>
                <a:gd name="T63" fmla="*/ 268 h 268"/>
                <a:gd name="T64" fmla="*/ 57 w 434"/>
                <a:gd name="T65" fmla="*/ 268 h 268"/>
                <a:gd name="T66" fmla="*/ 189 w 434"/>
                <a:gd name="T67" fmla="*/ 268 h 268"/>
                <a:gd name="T68" fmla="*/ 235 w 434"/>
                <a:gd name="T69" fmla="*/ 264 h 268"/>
                <a:gd name="T70" fmla="*/ 261 w 434"/>
                <a:gd name="T71" fmla="*/ 245 h 268"/>
                <a:gd name="T72" fmla="*/ 280 w 434"/>
                <a:gd name="T73" fmla="*/ 206 h 268"/>
                <a:gd name="T74" fmla="*/ 265 w 434"/>
                <a:gd name="T75" fmla="*/ 164 h 268"/>
                <a:gd name="T76" fmla="*/ 216 w 434"/>
                <a:gd name="T77" fmla="*/ 151 h 268"/>
                <a:gd name="T78" fmla="*/ 182 w 434"/>
                <a:gd name="T79" fmla="*/ 151 h 268"/>
                <a:gd name="T80" fmla="*/ 154 w 434"/>
                <a:gd name="T81" fmla="*/ 147 h 268"/>
                <a:gd name="T82" fmla="*/ 147 w 434"/>
                <a:gd name="T83" fmla="*/ 132 h 268"/>
                <a:gd name="T84" fmla="*/ 159 w 434"/>
                <a:gd name="T85" fmla="*/ 116 h 268"/>
                <a:gd name="T86" fmla="*/ 182 w 434"/>
                <a:gd name="T87" fmla="*/ 115 h 268"/>
                <a:gd name="T88" fmla="*/ 284 w 434"/>
                <a:gd name="T89" fmla="*/ 115 h 268"/>
                <a:gd name="T90" fmla="*/ 284 w 434"/>
                <a:gd name="T91" fmla="*/ 115 h 268"/>
                <a:gd name="T92" fmla="*/ 317 w 434"/>
                <a:gd name="T93" fmla="*/ 115 h 268"/>
                <a:gd name="T94" fmla="*/ 305 w 434"/>
                <a:gd name="T95" fmla="*/ 195 h 268"/>
                <a:gd name="T96" fmla="*/ 312 w 434"/>
                <a:gd name="T97" fmla="*/ 251 h 268"/>
                <a:gd name="T98" fmla="*/ 363 w 434"/>
                <a:gd name="T99" fmla="*/ 268 h 268"/>
                <a:gd name="T100" fmla="*/ 405 w 434"/>
                <a:gd name="T101" fmla="*/ 268 h 268"/>
                <a:gd name="T102" fmla="*/ 411 w 434"/>
                <a:gd name="T103" fmla="*/ 226 h 268"/>
                <a:gd name="T104" fmla="*/ 388 w 434"/>
                <a:gd name="T105" fmla="*/ 226 h 268"/>
                <a:gd name="T106" fmla="*/ 364 w 434"/>
                <a:gd name="T107" fmla="*/ 217 h 268"/>
                <a:gd name="T108" fmla="*/ 364 w 434"/>
                <a:gd name="T109" fmla="*/ 185 h 268"/>
                <a:gd name="T110" fmla="*/ 375 w 434"/>
                <a:gd name="T111" fmla="*/ 1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268">
                  <a:moveTo>
                    <a:pt x="375" y="115"/>
                  </a:moveTo>
                  <a:cubicBezTo>
                    <a:pt x="428" y="115"/>
                    <a:pt x="428" y="115"/>
                    <a:pt x="428" y="115"/>
                  </a:cubicBezTo>
                  <a:cubicBezTo>
                    <a:pt x="434" y="73"/>
                    <a:pt x="434" y="73"/>
                    <a:pt x="434" y="73"/>
                  </a:cubicBezTo>
                  <a:cubicBezTo>
                    <a:pt x="381" y="73"/>
                    <a:pt x="381" y="73"/>
                    <a:pt x="381" y="73"/>
                  </a:cubicBezTo>
                  <a:cubicBezTo>
                    <a:pt x="392" y="0"/>
                    <a:pt x="392" y="0"/>
                    <a:pt x="392" y="0"/>
                  </a:cubicBezTo>
                  <a:cubicBezTo>
                    <a:pt x="347" y="0"/>
                    <a:pt x="347" y="0"/>
                    <a:pt x="347" y="0"/>
                  </a:cubicBezTo>
                  <a:cubicBezTo>
                    <a:pt x="347" y="0"/>
                    <a:pt x="344" y="0"/>
                    <a:pt x="338" y="5"/>
                  </a:cubicBezTo>
                  <a:cubicBezTo>
                    <a:pt x="332" y="10"/>
                    <a:pt x="332" y="13"/>
                    <a:pt x="332" y="13"/>
                  </a:cubicBezTo>
                  <a:cubicBezTo>
                    <a:pt x="323" y="73"/>
                    <a:pt x="323" y="73"/>
                    <a:pt x="323" y="73"/>
                  </a:cubicBezTo>
                  <a:cubicBezTo>
                    <a:pt x="291" y="73"/>
                    <a:pt x="291" y="73"/>
                    <a:pt x="291" y="73"/>
                  </a:cubicBezTo>
                  <a:cubicBezTo>
                    <a:pt x="291" y="73"/>
                    <a:pt x="291" y="73"/>
                    <a:pt x="291" y="73"/>
                  </a:cubicBezTo>
                  <a:cubicBezTo>
                    <a:pt x="167" y="73"/>
                    <a:pt x="167" y="73"/>
                    <a:pt x="167" y="73"/>
                  </a:cubicBezTo>
                  <a:cubicBezTo>
                    <a:pt x="144" y="73"/>
                    <a:pt x="128" y="76"/>
                    <a:pt x="118" y="83"/>
                  </a:cubicBezTo>
                  <a:cubicBezTo>
                    <a:pt x="101" y="94"/>
                    <a:pt x="91" y="110"/>
                    <a:pt x="88" y="129"/>
                  </a:cubicBezTo>
                  <a:cubicBezTo>
                    <a:pt x="86" y="140"/>
                    <a:pt x="87" y="149"/>
                    <a:pt x="90" y="158"/>
                  </a:cubicBezTo>
                  <a:cubicBezTo>
                    <a:pt x="94" y="167"/>
                    <a:pt x="99" y="174"/>
                    <a:pt x="106" y="179"/>
                  </a:cubicBezTo>
                  <a:cubicBezTo>
                    <a:pt x="111" y="184"/>
                    <a:pt x="118" y="186"/>
                    <a:pt x="125" y="188"/>
                  </a:cubicBezTo>
                  <a:cubicBezTo>
                    <a:pt x="132" y="190"/>
                    <a:pt x="142" y="190"/>
                    <a:pt x="156" y="190"/>
                  </a:cubicBezTo>
                  <a:cubicBezTo>
                    <a:pt x="191" y="190"/>
                    <a:pt x="191" y="190"/>
                    <a:pt x="191" y="190"/>
                  </a:cubicBezTo>
                  <a:cubicBezTo>
                    <a:pt x="204" y="190"/>
                    <a:pt x="212" y="191"/>
                    <a:pt x="215" y="193"/>
                  </a:cubicBezTo>
                  <a:cubicBezTo>
                    <a:pt x="222" y="196"/>
                    <a:pt x="224" y="201"/>
                    <a:pt x="223" y="209"/>
                  </a:cubicBezTo>
                  <a:cubicBezTo>
                    <a:pt x="221" y="219"/>
                    <a:pt x="216" y="225"/>
                    <a:pt x="205" y="226"/>
                  </a:cubicBezTo>
                  <a:cubicBezTo>
                    <a:pt x="201" y="226"/>
                    <a:pt x="192" y="226"/>
                    <a:pt x="179" y="226"/>
                  </a:cubicBezTo>
                  <a:cubicBezTo>
                    <a:pt x="63" y="226"/>
                    <a:pt x="63" y="226"/>
                    <a:pt x="63" y="226"/>
                  </a:cubicBezTo>
                  <a:cubicBezTo>
                    <a:pt x="97" y="0"/>
                    <a:pt x="97" y="0"/>
                    <a:pt x="97" y="0"/>
                  </a:cubicBezTo>
                  <a:cubicBezTo>
                    <a:pt x="53" y="0"/>
                    <a:pt x="53" y="0"/>
                    <a:pt x="53" y="0"/>
                  </a:cubicBezTo>
                  <a:cubicBezTo>
                    <a:pt x="53" y="0"/>
                    <a:pt x="49" y="0"/>
                    <a:pt x="43" y="5"/>
                  </a:cubicBezTo>
                  <a:cubicBezTo>
                    <a:pt x="37" y="9"/>
                    <a:pt x="38" y="13"/>
                    <a:pt x="38" y="13"/>
                  </a:cubicBezTo>
                  <a:cubicBezTo>
                    <a:pt x="1" y="256"/>
                    <a:pt x="1" y="256"/>
                    <a:pt x="1" y="256"/>
                  </a:cubicBezTo>
                  <a:cubicBezTo>
                    <a:pt x="1" y="256"/>
                    <a:pt x="0" y="260"/>
                    <a:pt x="4" y="264"/>
                  </a:cubicBezTo>
                  <a:cubicBezTo>
                    <a:pt x="8" y="268"/>
                    <a:pt x="12" y="268"/>
                    <a:pt x="12" y="268"/>
                  </a:cubicBezTo>
                  <a:cubicBezTo>
                    <a:pt x="57" y="268"/>
                    <a:pt x="57" y="268"/>
                    <a:pt x="57" y="268"/>
                  </a:cubicBezTo>
                  <a:cubicBezTo>
                    <a:pt x="57" y="268"/>
                    <a:pt x="57" y="268"/>
                    <a:pt x="57" y="268"/>
                  </a:cubicBezTo>
                  <a:cubicBezTo>
                    <a:pt x="189" y="268"/>
                    <a:pt x="189" y="268"/>
                    <a:pt x="189" y="268"/>
                  </a:cubicBezTo>
                  <a:cubicBezTo>
                    <a:pt x="210" y="268"/>
                    <a:pt x="226" y="267"/>
                    <a:pt x="235" y="264"/>
                  </a:cubicBezTo>
                  <a:cubicBezTo>
                    <a:pt x="245" y="261"/>
                    <a:pt x="254" y="255"/>
                    <a:pt x="261" y="245"/>
                  </a:cubicBezTo>
                  <a:cubicBezTo>
                    <a:pt x="272" y="233"/>
                    <a:pt x="278" y="220"/>
                    <a:pt x="280" y="206"/>
                  </a:cubicBezTo>
                  <a:cubicBezTo>
                    <a:pt x="283" y="188"/>
                    <a:pt x="278" y="173"/>
                    <a:pt x="265" y="164"/>
                  </a:cubicBezTo>
                  <a:cubicBezTo>
                    <a:pt x="254" y="155"/>
                    <a:pt x="238" y="151"/>
                    <a:pt x="216" y="151"/>
                  </a:cubicBezTo>
                  <a:cubicBezTo>
                    <a:pt x="182" y="151"/>
                    <a:pt x="182" y="151"/>
                    <a:pt x="182" y="151"/>
                  </a:cubicBezTo>
                  <a:cubicBezTo>
                    <a:pt x="166" y="151"/>
                    <a:pt x="157" y="150"/>
                    <a:pt x="154" y="147"/>
                  </a:cubicBezTo>
                  <a:cubicBezTo>
                    <a:pt x="148" y="144"/>
                    <a:pt x="146" y="139"/>
                    <a:pt x="147" y="132"/>
                  </a:cubicBezTo>
                  <a:cubicBezTo>
                    <a:pt x="148" y="124"/>
                    <a:pt x="153" y="118"/>
                    <a:pt x="159" y="116"/>
                  </a:cubicBezTo>
                  <a:cubicBezTo>
                    <a:pt x="163" y="115"/>
                    <a:pt x="170" y="115"/>
                    <a:pt x="182" y="115"/>
                  </a:cubicBezTo>
                  <a:cubicBezTo>
                    <a:pt x="284" y="115"/>
                    <a:pt x="284" y="115"/>
                    <a:pt x="284" y="115"/>
                  </a:cubicBezTo>
                  <a:cubicBezTo>
                    <a:pt x="284" y="115"/>
                    <a:pt x="284" y="115"/>
                    <a:pt x="284" y="115"/>
                  </a:cubicBezTo>
                  <a:cubicBezTo>
                    <a:pt x="317" y="115"/>
                    <a:pt x="317" y="115"/>
                    <a:pt x="317" y="115"/>
                  </a:cubicBezTo>
                  <a:cubicBezTo>
                    <a:pt x="305" y="195"/>
                    <a:pt x="305" y="195"/>
                    <a:pt x="305" y="195"/>
                  </a:cubicBezTo>
                  <a:cubicBezTo>
                    <a:pt x="301" y="221"/>
                    <a:pt x="303" y="240"/>
                    <a:pt x="312" y="251"/>
                  </a:cubicBezTo>
                  <a:cubicBezTo>
                    <a:pt x="321" y="263"/>
                    <a:pt x="338" y="268"/>
                    <a:pt x="363" y="268"/>
                  </a:cubicBezTo>
                  <a:cubicBezTo>
                    <a:pt x="405" y="268"/>
                    <a:pt x="405" y="268"/>
                    <a:pt x="405" y="268"/>
                  </a:cubicBezTo>
                  <a:cubicBezTo>
                    <a:pt x="411" y="226"/>
                    <a:pt x="411" y="226"/>
                    <a:pt x="411" y="226"/>
                  </a:cubicBezTo>
                  <a:cubicBezTo>
                    <a:pt x="388" y="226"/>
                    <a:pt x="388" y="226"/>
                    <a:pt x="388" y="226"/>
                  </a:cubicBezTo>
                  <a:cubicBezTo>
                    <a:pt x="376" y="226"/>
                    <a:pt x="368" y="223"/>
                    <a:pt x="364" y="217"/>
                  </a:cubicBezTo>
                  <a:cubicBezTo>
                    <a:pt x="361" y="212"/>
                    <a:pt x="361" y="202"/>
                    <a:pt x="364" y="185"/>
                  </a:cubicBezTo>
                  <a:lnTo>
                    <a:pt x="37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userDrawn="1"/>
          </p:nvSpPr>
          <p:spPr bwMode="auto">
            <a:xfrm>
              <a:off x="7961" y="491"/>
              <a:ext cx="109" cy="96"/>
            </a:xfrm>
            <a:custGeom>
              <a:avLst/>
              <a:gdLst>
                <a:gd name="T0" fmla="*/ 223 w 224"/>
                <a:gd name="T1" fmla="*/ 13 h 196"/>
                <a:gd name="T2" fmla="*/ 197 w 224"/>
                <a:gd name="T3" fmla="*/ 184 h 196"/>
                <a:gd name="T4" fmla="*/ 195 w 224"/>
                <a:gd name="T5" fmla="*/ 196 h 196"/>
                <a:gd name="T6" fmla="*/ 137 w 224"/>
                <a:gd name="T7" fmla="*/ 196 h 196"/>
                <a:gd name="T8" fmla="*/ 160 w 224"/>
                <a:gd name="T9" fmla="*/ 43 h 196"/>
                <a:gd name="T10" fmla="*/ 111 w 224"/>
                <a:gd name="T11" fmla="*/ 43 h 196"/>
                <a:gd name="T12" fmla="*/ 87 w 224"/>
                <a:gd name="T13" fmla="*/ 49 h 196"/>
                <a:gd name="T14" fmla="*/ 77 w 224"/>
                <a:gd name="T15" fmla="*/ 70 h 196"/>
                <a:gd name="T16" fmla="*/ 58 w 224"/>
                <a:gd name="T17" fmla="*/ 196 h 196"/>
                <a:gd name="T18" fmla="*/ 0 w 224"/>
                <a:gd name="T19" fmla="*/ 196 h 196"/>
                <a:gd name="T20" fmla="*/ 18 w 224"/>
                <a:gd name="T21" fmla="*/ 76 h 196"/>
                <a:gd name="T22" fmla="*/ 50 w 224"/>
                <a:gd name="T23" fmla="*/ 16 h 196"/>
                <a:gd name="T24" fmla="*/ 75 w 224"/>
                <a:gd name="T25" fmla="*/ 4 h 196"/>
                <a:gd name="T26" fmla="*/ 114 w 224"/>
                <a:gd name="T27" fmla="*/ 1 h 196"/>
                <a:gd name="T28" fmla="*/ 211 w 224"/>
                <a:gd name="T29" fmla="*/ 1 h 196"/>
                <a:gd name="T30" fmla="*/ 220 w 224"/>
                <a:gd name="T31" fmla="*/ 5 h 196"/>
                <a:gd name="T32" fmla="*/ 223 w 224"/>
                <a:gd name="T33" fmla="*/ 1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196">
                  <a:moveTo>
                    <a:pt x="223" y="13"/>
                  </a:moveTo>
                  <a:cubicBezTo>
                    <a:pt x="197" y="184"/>
                    <a:pt x="197" y="184"/>
                    <a:pt x="197" y="184"/>
                  </a:cubicBezTo>
                  <a:cubicBezTo>
                    <a:pt x="195" y="196"/>
                    <a:pt x="195" y="196"/>
                    <a:pt x="195" y="196"/>
                  </a:cubicBezTo>
                  <a:cubicBezTo>
                    <a:pt x="137" y="196"/>
                    <a:pt x="137" y="196"/>
                    <a:pt x="137" y="196"/>
                  </a:cubicBezTo>
                  <a:cubicBezTo>
                    <a:pt x="160" y="43"/>
                    <a:pt x="160" y="43"/>
                    <a:pt x="160" y="43"/>
                  </a:cubicBezTo>
                  <a:cubicBezTo>
                    <a:pt x="111" y="43"/>
                    <a:pt x="111" y="43"/>
                    <a:pt x="111" y="43"/>
                  </a:cubicBezTo>
                  <a:cubicBezTo>
                    <a:pt x="100" y="43"/>
                    <a:pt x="93" y="45"/>
                    <a:pt x="87" y="49"/>
                  </a:cubicBezTo>
                  <a:cubicBezTo>
                    <a:pt x="82" y="53"/>
                    <a:pt x="79" y="60"/>
                    <a:pt x="77" y="70"/>
                  </a:cubicBezTo>
                  <a:cubicBezTo>
                    <a:pt x="58" y="196"/>
                    <a:pt x="58" y="196"/>
                    <a:pt x="58" y="196"/>
                  </a:cubicBezTo>
                  <a:cubicBezTo>
                    <a:pt x="0" y="196"/>
                    <a:pt x="0" y="196"/>
                    <a:pt x="0" y="196"/>
                  </a:cubicBezTo>
                  <a:cubicBezTo>
                    <a:pt x="18" y="76"/>
                    <a:pt x="18" y="76"/>
                    <a:pt x="18" y="76"/>
                  </a:cubicBezTo>
                  <a:cubicBezTo>
                    <a:pt x="23" y="49"/>
                    <a:pt x="33" y="29"/>
                    <a:pt x="50" y="16"/>
                  </a:cubicBezTo>
                  <a:cubicBezTo>
                    <a:pt x="57" y="10"/>
                    <a:pt x="66" y="6"/>
                    <a:pt x="75" y="4"/>
                  </a:cubicBezTo>
                  <a:cubicBezTo>
                    <a:pt x="84" y="2"/>
                    <a:pt x="97" y="1"/>
                    <a:pt x="114" y="1"/>
                  </a:cubicBezTo>
                  <a:cubicBezTo>
                    <a:pt x="211" y="1"/>
                    <a:pt x="211" y="1"/>
                    <a:pt x="211" y="1"/>
                  </a:cubicBezTo>
                  <a:cubicBezTo>
                    <a:pt x="211" y="1"/>
                    <a:pt x="215" y="0"/>
                    <a:pt x="220" y="5"/>
                  </a:cubicBezTo>
                  <a:cubicBezTo>
                    <a:pt x="224" y="9"/>
                    <a:pt x="223" y="13"/>
                    <a:pt x="22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userDrawn="1"/>
          </p:nvSpPr>
          <p:spPr bwMode="auto">
            <a:xfrm>
              <a:off x="7861" y="492"/>
              <a:ext cx="106" cy="95"/>
            </a:xfrm>
            <a:custGeom>
              <a:avLst/>
              <a:gdLst>
                <a:gd name="T0" fmla="*/ 202 w 218"/>
                <a:gd name="T1" fmla="*/ 142 h 195"/>
                <a:gd name="T2" fmla="*/ 183 w 218"/>
                <a:gd name="T3" fmla="*/ 182 h 195"/>
                <a:gd name="T4" fmla="*/ 143 w 218"/>
                <a:gd name="T5" fmla="*/ 195 h 195"/>
                <a:gd name="T6" fmla="*/ 47 w 218"/>
                <a:gd name="T7" fmla="*/ 195 h 195"/>
                <a:gd name="T8" fmla="*/ 10 w 218"/>
                <a:gd name="T9" fmla="*/ 182 h 195"/>
                <a:gd name="T10" fmla="*/ 3 w 218"/>
                <a:gd name="T11" fmla="*/ 142 h 195"/>
                <a:gd name="T12" fmla="*/ 17 w 218"/>
                <a:gd name="T13" fmla="*/ 53 h 195"/>
                <a:gd name="T14" fmla="*/ 35 w 218"/>
                <a:gd name="T15" fmla="*/ 13 h 195"/>
                <a:gd name="T16" fmla="*/ 76 w 218"/>
                <a:gd name="T17" fmla="*/ 0 h 195"/>
                <a:gd name="T18" fmla="*/ 173 w 218"/>
                <a:gd name="T19" fmla="*/ 0 h 195"/>
                <a:gd name="T20" fmla="*/ 209 w 218"/>
                <a:gd name="T21" fmla="*/ 13 h 195"/>
                <a:gd name="T22" fmla="*/ 216 w 218"/>
                <a:gd name="T23" fmla="*/ 53 h 195"/>
                <a:gd name="T24" fmla="*/ 202 w 218"/>
                <a:gd name="T25" fmla="*/ 142 h 195"/>
                <a:gd name="T26" fmla="*/ 60 w 218"/>
                <a:gd name="T27" fmla="*/ 149 h 195"/>
                <a:gd name="T28" fmla="*/ 144 w 218"/>
                <a:gd name="T29" fmla="*/ 149 h 195"/>
                <a:gd name="T30" fmla="*/ 159 w 218"/>
                <a:gd name="T31" fmla="*/ 45 h 195"/>
                <a:gd name="T32" fmla="*/ 76 w 218"/>
                <a:gd name="T33" fmla="*/ 45 h 195"/>
                <a:gd name="T34" fmla="*/ 60 w 218"/>
                <a:gd name="T35" fmla="*/ 1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95">
                  <a:moveTo>
                    <a:pt x="202" y="142"/>
                  </a:moveTo>
                  <a:cubicBezTo>
                    <a:pt x="199" y="160"/>
                    <a:pt x="193" y="173"/>
                    <a:pt x="183" y="182"/>
                  </a:cubicBezTo>
                  <a:cubicBezTo>
                    <a:pt x="173" y="191"/>
                    <a:pt x="160" y="195"/>
                    <a:pt x="143" y="195"/>
                  </a:cubicBezTo>
                  <a:cubicBezTo>
                    <a:pt x="47" y="195"/>
                    <a:pt x="47" y="195"/>
                    <a:pt x="47" y="195"/>
                  </a:cubicBezTo>
                  <a:cubicBezTo>
                    <a:pt x="29" y="195"/>
                    <a:pt x="17" y="191"/>
                    <a:pt x="10" y="182"/>
                  </a:cubicBezTo>
                  <a:cubicBezTo>
                    <a:pt x="3" y="173"/>
                    <a:pt x="0" y="160"/>
                    <a:pt x="3" y="142"/>
                  </a:cubicBezTo>
                  <a:cubicBezTo>
                    <a:pt x="17" y="53"/>
                    <a:pt x="17" y="53"/>
                    <a:pt x="17" y="53"/>
                  </a:cubicBezTo>
                  <a:cubicBezTo>
                    <a:pt x="19" y="35"/>
                    <a:pt x="26" y="22"/>
                    <a:pt x="35" y="13"/>
                  </a:cubicBezTo>
                  <a:cubicBezTo>
                    <a:pt x="45" y="4"/>
                    <a:pt x="59" y="0"/>
                    <a:pt x="76" y="0"/>
                  </a:cubicBezTo>
                  <a:cubicBezTo>
                    <a:pt x="173" y="0"/>
                    <a:pt x="173" y="0"/>
                    <a:pt x="173" y="0"/>
                  </a:cubicBezTo>
                  <a:cubicBezTo>
                    <a:pt x="190" y="0"/>
                    <a:pt x="202" y="4"/>
                    <a:pt x="209" y="13"/>
                  </a:cubicBezTo>
                  <a:cubicBezTo>
                    <a:pt x="216" y="21"/>
                    <a:pt x="218" y="35"/>
                    <a:pt x="216" y="53"/>
                  </a:cubicBezTo>
                  <a:lnTo>
                    <a:pt x="202" y="142"/>
                  </a:lnTo>
                  <a:close/>
                  <a:moveTo>
                    <a:pt x="60" y="149"/>
                  </a:moveTo>
                  <a:cubicBezTo>
                    <a:pt x="144" y="149"/>
                    <a:pt x="144" y="149"/>
                    <a:pt x="144" y="149"/>
                  </a:cubicBezTo>
                  <a:cubicBezTo>
                    <a:pt x="159" y="45"/>
                    <a:pt x="159" y="45"/>
                    <a:pt x="159" y="45"/>
                  </a:cubicBezTo>
                  <a:cubicBezTo>
                    <a:pt x="76" y="45"/>
                    <a:pt x="76" y="45"/>
                    <a:pt x="76" y="45"/>
                  </a:cubicBezTo>
                  <a:lnTo>
                    <a:pt x="6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Rectangle 19"/>
            <p:cNvSpPr>
              <a:spLocks noChangeArrowheads="1"/>
            </p:cNvSpPr>
            <p:nvPr userDrawn="1"/>
          </p:nvSpPr>
          <p:spPr bwMode="auto">
            <a:xfrm>
              <a:off x="7452" y="611"/>
              <a:ext cx="71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6" name="标题占位符 19"/>
          <p:cNvSpPr>
            <a:spLocks noGrp="1"/>
          </p:cNvSpPr>
          <p:nvPr>
            <p:ph type="title" hasCustomPrompt="1"/>
          </p:nvPr>
        </p:nvSpPr>
        <p:spPr>
          <a:xfrm>
            <a:off x="1378356" y="2703654"/>
            <a:ext cx="3354871" cy="575717"/>
          </a:xfrm>
          <a:prstGeom prst="rect">
            <a:avLst/>
          </a:prstGeom>
        </p:spPr>
        <p:txBody>
          <a:bodyPr vert="horz" lIns="91440" tIns="45720" rIns="91440" bIns="45720" rtlCol="0" anchor="ctr">
            <a:noAutofit/>
          </a:bodyPr>
          <a:lstStyle>
            <a:lvl1pPr>
              <a:defRPr sz="2400" b="0" i="1">
                <a:latin typeface="楷体" panose="02010609060101010101" pitchFamily="49" charset="-122"/>
                <a:ea typeface="楷体" panose="02010609060101010101" pitchFamily="49" charset="-122"/>
              </a:defRPr>
            </a:lvl1pPr>
          </a:lstStyle>
          <a:p>
            <a:r>
              <a:rPr lang="zh-CN" altLang="en-US" dirty="0"/>
              <a:t>为您的安全竭尽全力！</a:t>
            </a:r>
          </a:p>
        </p:txBody>
      </p:sp>
      <p:grpSp>
        <p:nvGrpSpPr>
          <p:cNvPr id="4" name="组合 3"/>
          <p:cNvGrpSpPr/>
          <p:nvPr userDrawn="1"/>
        </p:nvGrpSpPr>
        <p:grpSpPr>
          <a:xfrm>
            <a:off x="5927301" y="0"/>
            <a:ext cx="4957482" cy="6858000"/>
            <a:chOff x="5927301" y="0"/>
            <a:chExt cx="4957482" cy="6858000"/>
          </a:xfrm>
        </p:grpSpPr>
        <p:sp>
          <p:nvSpPr>
            <p:cNvPr id="6" name="矩形 5"/>
            <p:cNvSpPr/>
            <p:nvPr userDrawn="1"/>
          </p:nvSpPr>
          <p:spPr>
            <a:xfrm>
              <a:off x="5927301" y="0"/>
              <a:ext cx="4957482" cy="6858000"/>
            </a:xfrm>
            <a:prstGeom prst="rect">
              <a:avLst/>
            </a:prstGeom>
            <a:solidFill>
              <a:srgbClr val="144C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文本框 10"/>
            <p:cNvSpPr txBox="1"/>
            <p:nvPr userDrawn="1"/>
          </p:nvSpPr>
          <p:spPr>
            <a:xfrm>
              <a:off x="6453865" y="2030358"/>
              <a:ext cx="3925048" cy="923330"/>
            </a:xfrm>
            <a:prstGeom prst="rect">
              <a:avLst/>
            </a:prstGeom>
            <a:noFill/>
          </p:spPr>
          <p:txBody>
            <a:bodyPr wrap="square" rtlCol="0">
              <a:spAutoFit/>
            </a:bodyPr>
            <a:lstStyle/>
            <a:p>
              <a:pPr algn="ctr"/>
              <a:r>
                <a:rPr lang="en-US" altLang="zh-CN" sz="5400" b="0" i="0" dirty="0">
                  <a:solidFill>
                    <a:schemeClr val="bg1"/>
                  </a:solidFill>
                  <a:latin typeface="思源黑体 CN Bold" panose="020B0800000000000000" pitchFamily="34" charset="-122"/>
                  <a:ea typeface="思源黑体 CN Bold" panose="020B0800000000000000" pitchFamily="34" charset="-122"/>
                </a:rPr>
                <a:t>Thanks</a:t>
              </a:r>
              <a:endParaRPr lang="zh-CN" altLang="en-US" sz="5400" b="0" i="0" dirty="0">
                <a:solidFill>
                  <a:schemeClr val="bg1"/>
                </a:solidFill>
                <a:latin typeface="思源黑体 CN Bold" panose="020B0800000000000000" pitchFamily="34" charset="-122"/>
                <a:ea typeface="思源黑体 CN Bold" panose="020B0800000000000000" pitchFamily="34" charset="-122"/>
              </a:endParaRPr>
            </a:p>
          </p:txBody>
        </p:sp>
        <p:sp>
          <p:nvSpPr>
            <p:cNvPr id="28" name="文本占位符 23"/>
            <p:cNvSpPr txBox="1"/>
            <p:nvPr userDrawn="1"/>
          </p:nvSpPr>
          <p:spPr>
            <a:xfrm>
              <a:off x="6897984" y="4695307"/>
              <a:ext cx="3016115" cy="3626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solidFill>
                    <a:schemeClr val="bg1"/>
                  </a:solidFill>
                </a:rPr>
                <a:t>400-828-6655</a:t>
              </a:r>
            </a:p>
            <a:p>
              <a:pPr algn="ctr"/>
              <a:r>
                <a:rPr lang="en-US" altLang="zh-CN" sz="1400" dirty="0" err="1">
                  <a:solidFill>
                    <a:schemeClr val="bg1"/>
                  </a:solidFill>
                </a:rPr>
                <a:t>www.hillstonenet.com.cn</a:t>
              </a:r>
              <a:endParaRPr lang="zh-CN" altLang="en-US" sz="1400" dirty="0">
                <a:solidFill>
                  <a:schemeClr val="bg1"/>
                </a:solidFill>
              </a:endParaRPr>
            </a:p>
          </p:txBody>
        </p:sp>
        <p:pic>
          <p:nvPicPr>
            <p:cNvPr id="29" name="图片 28"/>
            <p:cNvPicPr>
              <a:picLocks noChangeAspect="1"/>
            </p:cNvPicPr>
            <p:nvPr userDrawn="1"/>
          </p:nvPicPr>
          <p:blipFill>
            <a:blip r:embed="rId3" cstate="screen"/>
            <a:stretch>
              <a:fillRect/>
            </a:stretch>
          </p:blipFill>
          <p:spPr>
            <a:xfrm>
              <a:off x="7797362" y="3191653"/>
              <a:ext cx="1221444" cy="1221444"/>
            </a:xfrm>
            <a:prstGeom prst="rect">
              <a:avLst/>
            </a:prstGeom>
          </p:spPr>
        </p:pic>
        <p:grpSp>
          <p:nvGrpSpPr>
            <p:cNvPr id="24" name="组合 23"/>
            <p:cNvGrpSpPr/>
            <p:nvPr userDrawn="1"/>
          </p:nvGrpSpPr>
          <p:grpSpPr>
            <a:xfrm>
              <a:off x="6453865" y="1117769"/>
              <a:ext cx="3925048" cy="693887"/>
              <a:chOff x="5788846" y="1035722"/>
              <a:chExt cx="3925048" cy="693887"/>
            </a:xfrm>
          </p:grpSpPr>
          <p:grpSp>
            <p:nvGrpSpPr>
              <p:cNvPr id="2" name="组合 1"/>
              <p:cNvGrpSpPr/>
              <p:nvPr userDrawn="1"/>
            </p:nvGrpSpPr>
            <p:grpSpPr>
              <a:xfrm>
                <a:off x="5788846" y="1605081"/>
                <a:ext cx="3925048" cy="124528"/>
                <a:chOff x="5569527" y="1669529"/>
                <a:chExt cx="4310025" cy="149818"/>
              </a:xfrm>
            </p:grpSpPr>
            <p:sp>
              <p:nvSpPr>
                <p:cNvPr id="33" name="矩形 32"/>
                <p:cNvSpPr/>
                <p:nvPr userDrawn="1"/>
              </p:nvSpPr>
              <p:spPr>
                <a:xfrm flipV="1">
                  <a:off x="5569527" y="1767708"/>
                  <a:ext cx="4310025" cy="51639"/>
                </a:xfrm>
                <a:prstGeom prst="rect">
                  <a:avLst/>
                </a:prstGeom>
                <a:gradFill flip="none" rotWithShape="1">
                  <a:gsLst>
                    <a:gs pos="0">
                      <a:srgbClr val="F0BC4D">
                        <a:alpha val="0"/>
                      </a:srgbClr>
                    </a:gs>
                    <a:gs pos="34000">
                      <a:srgbClr val="DF5F0F"/>
                    </a:gs>
                    <a:gs pos="62000">
                      <a:srgbClr val="DF5F0F">
                        <a:shade val="67500"/>
                        <a:satMod val="115000"/>
                      </a:srgbClr>
                    </a:gs>
                    <a:gs pos="100000">
                      <a:srgbClr val="F2C15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32" name="矩形 31"/>
                <p:cNvSpPr/>
                <p:nvPr userDrawn="1"/>
              </p:nvSpPr>
              <p:spPr>
                <a:xfrm flipV="1">
                  <a:off x="5569527" y="1669529"/>
                  <a:ext cx="4310025" cy="107572"/>
                </a:xfrm>
                <a:prstGeom prst="rect">
                  <a:avLst/>
                </a:prstGeom>
                <a:gradFill flip="none" rotWithShape="1">
                  <a:gsLst>
                    <a:gs pos="0">
                      <a:schemeClr val="bg1">
                        <a:alpha val="0"/>
                        <a:lumMod val="73000"/>
                      </a:schemeClr>
                    </a:gs>
                    <a:gs pos="29000">
                      <a:schemeClr val="accent4">
                        <a:lumMod val="75000"/>
                      </a:schemeClr>
                    </a:gs>
                    <a:gs pos="100000">
                      <a:schemeClr val="bg1">
                        <a:alpha val="0"/>
                      </a:schemeClr>
                    </a:gs>
                    <a:gs pos="70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grpSp>
          <p:pic>
            <p:nvPicPr>
              <p:cNvPr id="34" name="图片 33"/>
              <p:cNvPicPr>
                <a:picLocks noChangeAspect="1"/>
              </p:cNvPicPr>
              <p:nvPr userDrawn="1"/>
            </p:nvPicPr>
            <p:blipFill>
              <a:blip r:embed="rId4" cstate="screen"/>
              <a:srcRect/>
              <a:stretch>
                <a:fillRect/>
              </a:stretch>
            </p:blipFill>
            <p:spPr>
              <a:xfrm>
                <a:off x="6801559" y="1035722"/>
                <a:ext cx="1899622" cy="591131"/>
              </a:xfrm>
              <a:prstGeom prst="rect">
                <a:avLst/>
              </a:prstGeom>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封底">
    <p:bg>
      <p:bgPr>
        <a:solidFill>
          <a:schemeClr val="bg1">
            <a:alpha val="88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screen"/>
          <a:srcRect/>
          <a:stretch>
            <a:fillRect/>
          </a:stretch>
        </p:blipFill>
        <p:spPr>
          <a:xfrm>
            <a:off x="-23236" y="2569194"/>
            <a:ext cx="12215236" cy="4296365"/>
          </a:xfrm>
          <a:prstGeom prst="rect">
            <a:avLst/>
          </a:prstGeom>
        </p:spPr>
      </p:pic>
      <p:sp>
        <p:nvSpPr>
          <p:cNvPr id="33" name="矩形 32"/>
          <p:cNvSpPr/>
          <p:nvPr userDrawn="1"/>
        </p:nvSpPr>
        <p:spPr>
          <a:xfrm>
            <a:off x="-11618" y="-8131"/>
            <a:ext cx="12215236" cy="6874262"/>
          </a:xfrm>
          <a:prstGeom prst="rect">
            <a:avLst/>
          </a:prstGeom>
          <a:solidFill>
            <a:schemeClr val="accent4">
              <a:lumMod val="5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grpSp>
        <p:nvGrpSpPr>
          <p:cNvPr id="36" name="Group 4"/>
          <p:cNvGrpSpPr>
            <a:grpSpLocks noChangeAspect="1"/>
          </p:cNvGrpSpPr>
          <p:nvPr userDrawn="1"/>
        </p:nvGrpSpPr>
        <p:grpSpPr bwMode="auto">
          <a:xfrm>
            <a:off x="2193883" y="1965523"/>
            <a:ext cx="1607978" cy="591840"/>
            <a:chOff x="7452" y="456"/>
            <a:chExt cx="739" cy="272"/>
          </a:xfrm>
          <a:solidFill>
            <a:schemeClr val="accent4">
              <a:lumMod val="50000"/>
            </a:schemeClr>
          </a:solidFill>
        </p:grpSpPr>
        <p:sp>
          <p:nvSpPr>
            <p:cNvPr id="37" name="Freeform 5"/>
            <p:cNvSpPr>
              <a:spLocks noEditPoints="1"/>
            </p:cNvSpPr>
            <p:nvPr userDrawn="1"/>
          </p:nvSpPr>
          <p:spPr bwMode="auto">
            <a:xfrm>
              <a:off x="8177" y="476"/>
              <a:ext cx="8" cy="10"/>
            </a:xfrm>
            <a:custGeom>
              <a:avLst/>
              <a:gdLst>
                <a:gd name="T0" fmla="*/ 4 w 16"/>
                <a:gd name="T1" fmla="*/ 22 h 22"/>
                <a:gd name="T2" fmla="*/ 0 w 16"/>
                <a:gd name="T3" fmla="*/ 22 h 22"/>
                <a:gd name="T4" fmla="*/ 0 w 16"/>
                <a:gd name="T5" fmla="*/ 0 h 22"/>
                <a:gd name="T6" fmla="*/ 7 w 16"/>
                <a:gd name="T7" fmla="*/ 0 h 22"/>
                <a:gd name="T8" fmla="*/ 14 w 16"/>
                <a:gd name="T9" fmla="*/ 2 h 22"/>
                <a:gd name="T10" fmla="*/ 16 w 16"/>
                <a:gd name="T11" fmla="*/ 7 h 22"/>
                <a:gd name="T12" fmla="*/ 14 w 16"/>
                <a:gd name="T13" fmla="*/ 12 h 22"/>
                <a:gd name="T14" fmla="*/ 9 w 16"/>
                <a:gd name="T15" fmla="*/ 14 h 22"/>
                <a:gd name="T16" fmla="*/ 16 w 16"/>
                <a:gd name="T17" fmla="*/ 22 h 22"/>
                <a:gd name="T18" fmla="*/ 12 w 16"/>
                <a:gd name="T19" fmla="*/ 22 h 22"/>
                <a:gd name="T20" fmla="*/ 4 w 16"/>
                <a:gd name="T21" fmla="*/ 12 h 22"/>
                <a:gd name="T22" fmla="*/ 4 w 16"/>
                <a:gd name="T23" fmla="*/ 22 h 22"/>
                <a:gd name="T24" fmla="*/ 4 w 16"/>
                <a:gd name="T25" fmla="*/ 12 h 22"/>
                <a:gd name="T26" fmla="*/ 6 w 16"/>
                <a:gd name="T27" fmla="*/ 12 h 22"/>
                <a:gd name="T28" fmla="*/ 11 w 16"/>
                <a:gd name="T29" fmla="*/ 11 h 22"/>
                <a:gd name="T30" fmla="*/ 13 w 16"/>
                <a:gd name="T31" fmla="*/ 7 h 22"/>
                <a:gd name="T32" fmla="*/ 11 w 16"/>
                <a:gd name="T33" fmla="*/ 4 h 22"/>
                <a:gd name="T34" fmla="*/ 6 w 16"/>
                <a:gd name="T35" fmla="*/ 3 h 22"/>
                <a:gd name="T36" fmla="*/ 4 w 16"/>
                <a:gd name="T37" fmla="*/ 3 h 22"/>
                <a:gd name="T38" fmla="*/ 4 w 16"/>
                <a:gd name="T3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4" y="22"/>
                  </a:moveTo>
                  <a:cubicBezTo>
                    <a:pt x="0" y="22"/>
                    <a:pt x="0" y="22"/>
                    <a:pt x="0" y="22"/>
                  </a:cubicBezTo>
                  <a:cubicBezTo>
                    <a:pt x="0" y="0"/>
                    <a:pt x="0" y="0"/>
                    <a:pt x="0" y="0"/>
                  </a:cubicBezTo>
                  <a:cubicBezTo>
                    <a:pt x="7" y="0"/>
                    <a:pt x="7" y="0"/>
                    <a:pt x="7" y="0"/>
                  </a:cubicBezTo>
                  <a:cubicBezTo>
                    <a:pt x="10" y="0"/>
                    <a:pt x="12" y="1"/>
                    <a:pt x="14" y="2"/>
                  </a:cubicBezTo>
                  <a:cubicBezTo>
                    <a:pt x="15" y="3"/>
                    <a:pt x="16" y="5"/>
                    <a:pt x="16" y="7"/>
                  </a:cubicBezTo>
                  <a:cubicBezTo>
                    <a:pt x="16" y="9"/>
                    <a:pt x="15" y="11"/>
                    <a:pt x="14" y="12"/>
                  </a:cubicBezTo>
                  <a:cubicBezTo>
                    <a:pt x="13" y="13"/>
                    <a:pt x="11" y="14"/>
                    <a:pt x="9" y="14"/>
                  </a:cubicBezTo>
                  <a:cubicBezTo>
                    <a:pt x="16" y="22"/>
                    <a:pt x="16" y="22"/>
                    <a:pt x="16" y="22"/>
                  </a:cubicBezTo>
                  <a:cubicBezTo>
                    <a:pt x="12" y="22"/>
                    <a:pt x="12" y="22"/>
                    <a:pt x="12" y="22"/>
                  </a:cubicBezTo>
                  <a:cubicBezTo>
                    <a:pt x="4" y="12"/>
                    <a:pt x="4" y="12"/>
                    <a:pt x="4" y="12"/>
                  </a:cubicBezTo>
                  <a:lnTo>
                    <a:pt x="4" y="22"/>
                  </a:lnTo>
                  <a:close/>
                  <a:moveTo>
                    <a:pt x="4" y="12"/>
                  </a:moveTo>
                  <a:cubicBezTo>
                    <a:pt x="6" y="12"/>
                    <a:pt x="6" y="12"/>
                    <a:pt x="6" y="12"/>
                  </a:cubicBezTo>
                  <a:cubicBezTo>
                    <a:pt x="8" y="12"/>
                    <a:pt x="10" y="11"/>
                    <a:pt x="11" y="11"/>
                  </a:cubicBezTo>
                  <a:cubicBezTo>
                    <a:pt x="12" y="10"/>
                    <a:pt x="13" y="9"/>
                    <a:pt x="13" y="7"/>
                  </a:cubicBezTo>
                  <a:cubicBezTo>
                    <a:pt x="13" y="6"/>
                    <a:pt x="12" y="5"/>
                    <a:pt x="11" y="4"/>
                  </a:cubicBezTo>
                  <a:cubicBezTo>
                    <a:pt x="10" y="3"/>
                    <a:pt x="9" y="3"/>
                    <a:pt x="6" y="3"/>
                  </a:cubicBezTo>
                  <a:cubicBezTo>
                    <a:pt x="4" y="3"/>
                    <a:pt x="4" y="3"/>
                    <a:pt x="4" y="3"/>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
            <p:cNvSpPr>
              <a:spLocks noEditPoints="1"/>
            </p:cNvSpPr>
            <p:nvPr userDrawn="1"/>
          </p:nvSpPr>
          <p:spPr bwMode="auto">
            <a:xfrm>
              <a:off x="8170" y="472"/>
              <a:ext cx="21" cy="19"/>
            </a:xfrm>
            <a:custGeom>
              <a:avLst/>
              <a:gdLst>
                <a:gd name="T0" fmla="*/ 38 w 42"/>
                <a:gd name="T1" fmla="*/ 19 h 39"/>
                <a:gd name="T2" fmla="*/ 33 w 42"/>
                <a:gd name="T3" fmla="*/ 31 h 39"/>
                <a:gd name="T4" fmla="*/ 21 w 42"/>
                <a:gd name="T5" fmla="*/ 35 h 39"/>
                <a:gd name="T6" fmla="*/ 9 w 42"/>
                <a:gd name="T7" fmla="*/ 31 h 39"/>
                <a:gd name="T8" fmla="*/ 3 w 42"/>
                <a:gd name="T9" fmla="*/ 19 h 39"/>
                <a:gd name="T10" fmla="*/ 21 w 42"/>
                <a:gd name="T11" fmla="*/ 3 h 39"/>
                <a:gd name="T12" fmla="*/ 38 w 42"/>
                <a:gd name="T13" fmla="*/ 19 h 39"/>
                <a:gd name="T14" fmla="*/ 21 w 42"/>
                <a:gd name="T15" fmla="*/ 0 h 39"/>
                <a:gd name="T16" fmla="*/ 0 w 42"/>
                <a:gd name="T17" fmla="*/ 19 h 39"/>
                <a:gd name="T18" fmla="*/ 6 w 42"/>
                <a:gd name="T19" fmla="*/ 33 h 39"/>
                <a:gd name="T20" fmla="*/ 21 w 42"/>
                <a:gd name="T21" fmla="*/ 39 h 39"/>
                <a:gd name="T22" fmla="*/ 36 w 42"/>
                <a:gd name="T23" fmla="*/ 33 h 39"/>
                <a:gd name="T24" fmla="*/ 42 w 42"/>
                <a:gd name="T25" fmla="*/ 19 h 39"/>
                <a:gd name="T26" fmla="*/ 21 w 42"/>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9">
                  <a:moveTo>
                    <a:pt x="38" y="19"/>
                  </a:moveTo>
                  <a:cubicBezTo>
                    <a:pt x="38" y="23"/>
                    <a:pt x="37" y="28"/>
                    <a:pt x="33" y="31"/>
                  </a:cubicBezTo>
                  <a:cubicBezTo>
                    <a:pt x="30" y="34"/>
                    <a:pt x="26" y="35"/>
                    <a:pt x="21" y="35"/>
                  </a:cubicBezTo>
                  <a:cubicBezTo>
                    <a:pt x="16" y="35"/>
                    <a:pt x="12" y="34"/>
                    <a:pt x="9" y="31"/>
                  </a:cubicBezTo>
                  <a:cubicBezTo>
                    <a:pt x="5" y="28"/>
                    <a:pt x="3" y="23"/>
                    <a:pt x="3" y="19"/>
                  </a:cubicBezTo>
                  <a:cubicBezTo>
                    <a:pt x="3" y="10"/>
                    <a:pt x="11" y="3"/>
                    <a:pt x="21" y="3"/>
                  </a:cubicBezTo>
                  <a:cubicBezTo>
                    <a:pt x="31" y="3"/>
                    <a:pt x="38" y="10"/>
                    <a:pt x="38" y="19"/>
                  </a:cubicBezTo>
                  <a:close/>
                  <a:moveTo>
                    <a:pt x="21" y="0"/>
                  </a:moveTo>
                  <a:cubicBezTo>
                    <a:pt x="9" y="0"/>
                    <a:pt x="0" y="8"/>
                    <a:pt x="0" y="19"/>
                  </a:cubicBezTo>
                  <a:cubicBezTo>
                    <a:pt x="0" y="24"/>
                    <a:pt x="2" y="29"/>
                    <a:pt x="6" y="33"/>
                  </a:cubicBezTo>
                  <a:cubicBezTo>
                    <a:pt x="10" y="37"/>
                    <a:pt x="15" y="39"/>
                    <a:pt x="21" y="39"/>
                  </a:cubicBezTo>
                  <a:cubicBezTo>
                    <a:pt x="26" y="39"/>
                    <a:pt x="32" y="37"/>
                    <a:pt x="36" y="33"/>
                  </a:cubicBezTo>
                  <a:cubicBezTo>
                    <a:pt x="40" y="29"/>
                    <a:pt x="42" y="24"/>
                    <a:pt x="42" y="19"/>
                  </a:cubicBezTo>
                  <a:cubicBezTo>
                    <a:pt x="42" y="8"/>
                    <a:pt x="32"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
            <p:cNvSpPr/>
            <p:nvPr userDrawn="1"/>
          </p:nvSpPr>
          <p:spPr bwMode="auto">
            <a:xfrm>
              <a:off x="7619" y="456"/>
              <a:ext cx="48" cy="131"/>
            </a:xfrm>
            <a:custGeom>
              <a:avLst/>
              <a:gdLst>
                <a:gd name="T0" fmla="*/ 28 w 48"/>
                <a:gd name="T1" fmla="*/ 131 h 131"/>
                <a:gd name="T2" fmla="*/ 0 w 48"/>
                <a:gd name="T3" fmla="*/ 131 h 131"/>
                <a:gd name="T4" fmla="*/ 20 w 48"/>
                <a:gd name="T5" fmla="*/ 0 h 131"/>
                <a:gd name="T6" fmla="*/ 48 w 48"/>
                <a:gd name="T7" fmla="*/ 0 h 131"/>
                <a:gd name="T8" fmla="*/ 28 w 48"/>
                <a:gd name="T9" fmla="*/ 131 h 131"/>
              </a:gdLst>
              <a:ahLst/>
              <a:cxnLst>
                <a:cxn ang="0">
                  <a:pos x="T0" y="T1"/>
                </a:cxn>
                <a:cxn ang="0">
                  <a:pos x="T2" y="T3"/>
                </a:cxn>
                <a:cxn ang="0">
                  <a:pos x="T4" y="T5"/>
                </a:cxn>
                <a:cxn ang="0">
                  <a:pos x="T6" y="T7"/>
                </a:cxn>
                <a:cxn ang="0">
                  <a:pos x="T8" y="T9"/>
                </a:cxn>
              </a:cxnLst>
              <a:rect l="0" t="0" r="r" b="b"/>
              <a:pathLst>
                <a:path w="48" h="131">
                  <a:moveTo>
                    <a:pt x="28" y="131"/>
                  </a:moveTo>
                  <a:lnTo>
                    <a:pt x="0" y="131"/>
                  </a:lnTo>
                  <a:lnTo>
                    <a:pt x="20" y="0"/>
                  </a:lnTo>
                  <a:lnTo>
                    <a:pt x="48" y="0"/>
                  </a:lnTo>
                  <a:lnTo>
                    <a:pt x="28"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userDrawn="1"/>
          </p:nvSpPr>
          <p:spPr bwMode="auto">
            <a:xfrm>
              <a:off x="7458" y="636"/>
              <a:ext cx="94" cy="91"/>
            </a:xfrm>
            <a:custGeom>
              <a:avLst/>
              <a:gdLst>
                <a:gd name="T0" fmla="*/ 54 w 94"/>
                <a:gd name="T1" fmla="*/ 0 h 91"/>
                <a:gd name="T2" fmla="*/ 54 w 94"/>
                <a:gd name="T3" fmla="*/ 79 h 91"/>
                <a:gd name="T4" fmla="*/ 80 w 94"/>
                <a:gd name="T5" fmla="*/ 79 h 91"/>
                <a:gd name="T6" fmla="*/ 80 w 94"/>
                <a:gd name="T7" fmla="*/ 15 h 91"/>
                <a:gd name="T8" fmla="*/ 94 w 94"/>
                <a:gd name="T9" fmla="*/ 15 h 91"/>
                <a:gd name="T10" fmla="*/ 94 w 94"/>
                <a:gd name="T11" fmla="*/ 91 h 91"/>
                <a:gd name="T12" fmla="*/ 0 w 94"/>
                <a:gd name="T13" fmla="*/ 91 h 91"/>
                <a:gd name="T14" fmla="*/ 1 w 94"/>
                <a:gd name="T15" fmla="*/ 15 h 91"/>
                <a:gd name="T16" fmla="*/ 15 w 94"/>
                <a:gd name="T17" fmla="*/ 15 h 91"/>
                <a:gd name="T18" fmla="*/ 15 w 94"/>
                <a:gd name="T19" fmla="*/ 79 h 91"/>
                <a:gd name="T20" fmla="*/ 40 w 94"/>
                <a:gd name="T21" fmla="*/ 79 h 91"/>
                <a:gd name="T22" fmla="*/ 40 w 94"/>
                <a:gd name="T23" fmla="*/ 0 h 91"/>
                <a:gd name="T24" fmla="*/ 54 w 9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1">
                  <a:moveTo>
                    <a:pt x="54" y="0"/>
                  </a:moveTo>
                  <a:lnTo>
                    <a:pt x="54" y="79"/>
                  </a:lnTo>
                  <a:lnTo>
                    <a:pt x="80" y="79"/>
                  </a:lnTo>
                  <a:lnTo>
                    <a:pt x="80" y="15"/>
                  </a:lnTo>
                  <a:lnTo>
                    <a:pt x="94" y="15"/>
                  </a:lnTo>
                  <a:lnTo>
                    <a:pt x="94" y="91"/>
                  </a:lnTo>
                  <a:lnTo>
                    <a:pt x="0" y="91"/>
                  </a:lnTo>
                  <a:lnTo>
                    <a:pt x="1" y="15"/>
                  </a:lnTo>
                  <a:lnTo>
                    <a:pt x="15" y="15"/>
                  </a:lnTo>
                  <a:lnTo>
                    <a:pt x="15" y="79"/>
                  </a:lnTo>
                  <a:lnTo>
                    <a:pt x="40" y="79"/>
                  </a:lnTo>
                  <a:lnTo>
                    <a:pt x="40"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
            <p:cNvSpPr>
              <a:spLocks noEditPoints="1"/>
            </p:cNvSpPr>
            <p:nvPr userDrawn="1"/>
          </p:nvSpPr>
          <p:spPr bwMode="auto">
            <a:xfrm>
              <a:off x="7653" y="640"/>
              <a:ext cx="108" cy="87"/>
            </a:xfrm>
            <a:custGeom>
              <a:avLst/>
              <a:gdLst>
                <a:gd name="T0" fmla="*/ 223 w 223"/>
                <a:gd name="T1" fmla="*/ 25 h 179"/>
                <a:gd name="T2" fmla="*/ 97 w 223"/>
                <a:gd name="T3" fmla="*/ 25 h 179"/>
                <a:gd name="T4" fmla="*/ 93 w 223"/>
                <a:gd name="T5" fmla="*/ 42 h 179"/>
                <a:gd name="T6" fmla="*/ 88 w 223"/>
                <a:gd name="T7" fmla="*/ 60 h 179"/>
                <a:gd name="T8" fmla="*/ 83 w 223"/>
                <a:gd name="T9" fmla="*/ 73 h 179"/>
                <a:gd name="T10" fmla="*/ 205 w 223"/>
                <a:gd name="T11" fmla="*/ 74 h 179"/>
                <a:gd name="T12" fmla="*/ 205 w 223"/>
                <a:gd name="T13" fmla="*/ 179 h 179"/>
                <a:gd name="T14" fmla="*/ 63 w 223"/>
                <a:gd name="T15" fmla="*/ 179 h 179"/>
                <a:gd name="T16" fmla="*/ 63 w 223"/>
                <a:gd name="T17" fmla="*/ 110 h 179"/>
                <a:gd name="T18" fmla="*/ 37 w 223"/>
                <a:gd name="T19" fmla="*/ 137 h 179"/>
                <a:gd name="T20" fmla="*/ 14 w 223"/>
                <a:gd name="T21" fmla="*/ 156 h 179"/>
                <a:gd name="T22" fmla="*/ 4 w 223"/>
                <a:gd name="T23" fmla="*/ 133 h 179"/>
                <a:gd name="T24" fmla="*/ 0 w 223"/>
                <a:gd name="T25" fmla="*/ 127 h 179"/>
                <a:gd name="T26" fmla="*/ 9 w 223"/>
                <a:gd name="T27" fmla="*/ 123 h 179"/>
                <a:gd name="T28" fmla="*/ 26 w 223"/>
                <a:gd name="T29" fmla="*/ 109 h 179"/>
                <a:gd name="T30" fmla="*/ 46 w 223"/>
                <a:gd name="T31" fmla="*/ 85 h 179"/>
                <a:gd name="T32" fmla="*/ 59 w 223"/>
                <a:gd name="T33" fmla="*/ 57 h 179"/>
                <a:gd name="T34" fmla="*/ 65 w 223"/>
                <a:gd name="T35" fmla="*/ 32 h 179"/>
                <a:gd name="T36" fmla="*/ 67 w 223"/>
                <a:gd name="T37" fmla="*/ 25 h 179"/>
                <a:gd name="T38" fmla="*/ 6 w 223"/>
                <a:gd name="T39" fmla="*/ 25 h 179"/>
                <a:gd name="T40" fmla="*/ 6 w 223"/>
                <a:gd name="T41" fmla="*/ 0 h 179"/>
                <a:gd name="T42" fmla="*/ 223 w 223"/>
                <a:gd name="T43" fmla="*/ 0 h 179"/>
                <a:gd name="T44" fmla="*/ 223 w 223"/>
                <a:gd name="T45" fmla="*/ 25 h 179"/>
                <a:gd name="T46" fmla="*/ 91 w 223"/>
                <a:gd name="T47" fmla="*/ 98 h 179"/>
                <a:gd name="T48" fmla="*/ 91 w 223"/>
                <a:gd name="T49" fmla="*/ 156 h 179"/>
                <a:gd name="T50" fmla="*/ 177 w 223"/>
                <a:gd name="T51" fmla="*/ 156 h 179"/>
                <a:gd name="T52" fmla="*/ 177 w 223"/>
                <a:gd name="T53" fmla="*/ 98 h 179"/>
                <a:gd name="T54" fmla="*/ 91 w 223"/>
                <a:gd name="T55" fmla="*/ 9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179">
                  <a:moveTo>
                    <a:pt x="223" y="25"/>
                  </a:moveTo>
                  <a:cubicBezTo>
                    <a:pt x="97" y="25"/>
                    <a:pt x="97" y="25"/>
                    <a:pt x="97" y="25"/>
                  </a:cubicBezTo>
                  <a:cubicBezTo>
                    <a:pt x="96" y="31"/>
                    <a:pt x="94" y="35"/>
                    <a:pt x="93" y="42"/>
                  </a:cubicBezTo>
                  <a:cubicBezTo>
                    <a:pt x="92" y="48"/>
                    <a:pt x="90" y="54"/>
                    <a:pt x="88" y="60"/>
                  </a:cubicBezTo>
                  <a:cubicBezTo>
                    <a:pt x="83" y="73"/>
                    <a:pt x="83" y="73"/>
                    <a:pt x="83" y="73"/>
                  </a:cubicBezTo>
                  <a:cubicBezTo>
                    <a:pt x="205" y="74"/>
                    <a:pt x="205" y="74"/>
                    <a:pt x="205" y="74"/>
                  </a:cubicBezTo>
                  <a:cubicBezTo>
                    <a:pt x="205" y="179"/>
                    <a:pt x="205" y="179"/>
                    <a:pt x="205" y="179"/>
                  </a:cubicBezTo>
                  <a:cubicBezTo>
                    <a:pt x="63" y="179"/>
                    <a:pt x="63" y="179"/>
                    <a:pt x="63" y="179"/>
                  </a:cubicBezTo>
                  <a:cubicBezTo>
                    <a:pt x="63" y="110"/>
                    <a:pt x="63" y="110"/>
                    <a:pt x="63" y="110"/>
                  </a:cubicBezTo>
                  <a:cubicBezTo>
                    <a:pt x="53" y="122"/>
                    <a:pt x="44" y="131"/>
                    <a:pt x="37" y="137"/>
                  </a:cubicBezTo>
                  <a:cubicBezTo>
                    <a:pt x="30" y="144"/>
                    <a:pt x="22" y="150"/>
                    <a:pt x="14" y="156"/>
                  </a:cubicBezTo>
                  <a:cubicBezTo>
                    <a:pt x="9" y="143"/>
                    <a:pt x="6" y="135"/>
                    <a:pt x="4" y="133"/>
                  </a:cubicBezTo>
                  <a:cubicBezTo>
                    <a:pt x="0" y="127"/>
                    <a:pt x="0" y="127"/>
                    <a:pt x="0" y="127"/>
                  </a:cubicBezTo>
                  <a:cubicBezTo>
                    <a:pt x="3" y="126"/>
                    <a:pt x="6" y="124"/>
                    <a:pt x="9" y="123"/>
                  </a:cubicBezTo>
                  <a:cubicBezTo>
                    <a:pt x="12" y="121"/>
                    <a:pt x="18" y="117"/>
                    <a:pt x="26" y="109"/>
                  </a:cubicBezTo>
                  <a:cubicBezTo>
                    <a:pt x="35" y="102"/>
                    <a:pt x="41" y="93"/>
                    <a:pt x="46" y="85"/>
                  </a:cubicBezTo>
                  <a:cubicBezTo>
                    <a:pt x="51" y="76"/>
                    <a:pt x="55" y="67"/>
                    <a:pt x="59" y="57"/>
                  </a:cubicBezTo>
                  <a:cubicBezTo>
                    <a:pt x="62" y="48"/>
                    <a:pt x="64" y="39"/>
                    <a:pt x="65" y="32"/>
                  </a:cubicBezTo>
                  <a:cubicBezTo>
                    <a:pt x="67" y="25"/>
                    <a:pt x="67" y="25"/>
                    <a:pt x="67" y="25"/>
                  </a:cubicBezTo>
                  <a:cubicBezTo>
                    <a:pt x="6" y="25"/>
                    <a:pt x="6" y="25"/>
                    <a:pt x="6" y="25"/>
                  </a:cubicBezTo>
                  <a:cubicBezTo>
                    <a:pt x="6" y="0"/>
                    <a:pt x="6" y="0"/>
                    <a:pt x="6" y="0"/>
                  </a:cubicBezTo>
                  <a:cubicBezTo>
                    <a:pt x="223" y="0"/>
                    <a:pt x="223" y="0"/>
                    <a:pt x="223" y="0"/>
                  </a:cubicBezTo>
                  <a:lnTo>
                    <a:pt x="223" y="25"/>
                  </a:lnTo>
                  <a:close/>
                  <a:moveTo>
                    <a:pt x="91" y="98"/>
                  </a:moveTo>
                  <a:cubicBezTo>
                    <a:pt x="91" y="156"/>
                    <a:pt x="91" y="156"/>
                    <a:pt x="91" y="156"/>
                  </a:cubicBezTo>
                  <a:cubicBezTo>
                    <a:pt x="177" y="156"/>
                    <a:pt x="177" y="156"/>
                    <a:pt x="177" y="156"/>
                  </a:cubicBezTo>
                  <a:cubicBezTo>
                    <a:pt x="177" y="98"/>
                    <a:pt x="177" y="98"/>
                    <a:pt x="177" y="98"/>
                  </a:cubicBezTo>
                  <a:lnTo>
                    <a:pt x="91"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0"/>
            <p:cNvSpPr>
              <a:spLocks noEditPoints="1"/>
            </p:cNvSpPr>
            <p:nvPr userDrawn="1"/>
          </p:nvSpPr>
          <p:spPr bwMode="auto">
            <a:xfrm>
              <a:off x="7862" y="640"/>
              <a:ext cx="93" cy="88"/>
            </a:xfrm>
            <a:custGeom>
              <a:avLst/>
              <a:gdLst>
                <a:gd name="T0" fmla="*/ 0 w 191"/>
                <a:gd name="T1" fmla="*/ 0 h 180"/>
                <a:gd name="T2" fmla="*/ 163 w 191"/>
                <a:gd name="T3" fmla="*/ 0 h 180"/>
                <a:gd name="T4" fmla="*/ 191 w 191"/>
                <a:gd name="T5" fmla="*/ 153 h 180"/>
                <a:gd name="T6" fmla="*/ 177 w 191"/>
                <a:gd name="T7" fmla="*/ 175 h 180"/>
                <a:gd name="T8" fmla="*/ 144 w 191"/>
                <a:gd name="T9" fmla="*/ 171 h 180"/>
                <a:gd name="T10" fmla="*/ 135 w 191"/>
                <a:gd name="T11" fmla="*/ 149 h 180"/>
                <a:gd name="T12" fmla="*/ 161 w 191"/>
                <a:gd name="T13" fmla="*/ 148 h 180"/>
                <a:gd name="T14" fmla="*/ 162 w 191"/>
                <a:gd name="T15" fmla="*/ 25 h 180"/>
                <a:gd name="T16" fmla="*/ 30 w 191"/>
                <a:gd name="T17" fmla="*/ 56 h 180"/>
                <a:gd name="T18" fmla="*/ 49 w 191"/>
                <a:gd name="T19" fmla="*/ 44 h 180"/>
                <a:gd name="T20" fmla="*/ 63 w 191"/>
                <a:gd name="T21" fmla="*/ 50 h 180"/>
                <a:gd name="T22" fmla="*/ 64 w 191"/>
                <a:gd name="T23" fmla="*/ 31 h 180"/>
                <a:gd name="T24" fmla="*/ 91 w 191"/>
                <a:gd name="T25" fmla="*/ 44 h 180"/>
                <a:gd name="T26" fmla="*/ 88 w 191"/>
                <a:gd name="T27" fmla="*/ 57 h 180"/>
                <a:gd name="T28" fmla="*/ 108 w 191"/>
                <a:gd name="T29" fmla="*/ 44 h 180"/>
                <a:gd name="T30" fmla="*/ 122 w 191"/>
                <a:gd name="T31" fmla="*/ 37 h 180"/>
                <a:gd name="T32" fmla="*/ 151 w 191"/>
                <a:gd name="T33" fmla="*/ 34 h 180"/>
                <a:gd name="T34" fmla="*/ 148 w 191"/>
                <a:gd name="T35" fmla="*/ 53 h 180"/>
                <a:gd name="T36" fmla="*/ 140 w 191"/>
                <a:gd name="T37" fmla="*/ 88 h 180"/>
                <a:gd name="T38" fmla="*/ 162 w 191"/>
                <a:gd name="T39" fmla="*/ 123 h 180"/>
                <a:gd name="T40" fmla="*/ 135 w 191"/>
                <a:gd name="T41" fmla="*/ 135 h 180"/>
                <a:gd name="T42" fmla="*/ 113 w 191"/>
                <a:gd name="T43" fmla="*/ 143 h 180"/>
                <a:gd name="T44" fmla="*/ 94 w 191"/>
                <a:gd name="T45" fmla="*/ 149 h 180"/>
                <a:gd name="T46" fmla="*/ 97 w 191"/>
                <a:gd name="T47" fmla="*/ 120 h 180"/>
                <a:gd name="T48" fmla="*/ 111 w 191"/>
                <a:gd name="T49" fmla="*/ 95 h 180"/>
                <a:gd name="T50" fmla="*/ 87 w 191"/>
                <a:gd name="T51" fmla="*/ 59 h 180"/>
                <a:gd name="T52" fmla="*/ 81 w 191"/>
                <a:gd name="T53" fmla="*/ 88 h 180"/>
                <a:gd name="T54" fmla="*/ 80 w 191"/>
                <a:gd name="T55" fmla="*/ 129 h 180"/>
                <a:gd name="T56" fmla="*/ 72 w 191"/>
                <a:gd name="T57" fmla="*/ 125 h 180"/>
                <a:gd name="T58" fmla="*/ 63 w 191"/>
                <a:gd name="T59" fmla="*/ 128 h 180"/>
                <a:gd name="T60" fmla="*/ 42 w 191"/>
                <a:gd name="T61" fmla="*/ 143 h 180"/>
                <a:gd name="T62" fmla="*/ 30 w 191"/>
                <a:gd name="T63" fmla="*/ 179 h 180"/>
                <a:gd name="T64" fmla="*/ 30 w 191"/>
                <a:gd name="T65" fmla="*/ 128 h 180"/>
                <a:gd name="T66" fmla="*/ 52 w 191"/>
                <a:gd name="T67" fmla="*/ 91 h 180"/>
                <a:gd name="T68" fmla="*/ 30 w 191"/>
                <a:gd name="T69" fmla="*/ 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80">
                  <a:moveTo>
                    <a:pt x="0" y="179"/>
                  </a:moveTo>
                  <a:cubicBezTo>
                    <a:pt x="0" y="0"/>
                    <a:pt x="0" y="0"/>
                    <a:pt x="0" y="0"/>
                  </a:cubicBezTo>
                  <a:cubicBezTo>
                    <a:pt x="28" y="0"/>
                    <a:pt x="28" y="0"/>
                    <a:pt x="28" y="0"/>
                  </a:cubicBezTo>
                  <a:cubicBezTo>
                    <a:pt x="163" y="0"/>
                    <a:pt x="163" y="0"/>
                    <a:pt x="163" y="0"/>
                  </a:cubicBezTo>
                  <a:cubicBezTo>
                    <a:pt x="191" y="0"/>
                    <a:pt x="191" y="0"/>
                    <a:pt x="191" y="0"/>
                  </a:cubicBezTo>
                  <a:cubicBezTo>
                    <a:pt x="191" y="153"/>
                    <a:pt x="191" y="153"/>
                    <a:pt x="191" y="153"/>
                  </a:cubicBezTo>
                  <a:cubicBezTo>
                    <a:pt x="191" y="158"/>
                    <a:pt x="190" y="162"/>
                    <a:pt x="189" y="166"/>
                  </a:cubicBezTo>
                  <a:cubicBezTo>
                    <a:pt x="188" y="170"/>
                    <a:pt x="184" y="173"/>
                    <a:pt x="177" y="175"/>
                  </a:cubicBezTo>
                  <a:cubicBezTo>
                    <a:pt x="171" y="177"/>
                    <a:pt x="160" y="179"/>
                    <a:pt x="145" y="180"/>
                  </a:cubicBezTo>
                  <a:cubicBezTo>
                    <a:pt x="145" y="178"/>
                    <a:pt x="144" y="175"/>
                    <a:pt x="144" y="171"/>
                  </a:cubicBezTo>
                  <a:cubicBezTo>
                    <a:pt x="143" y="168"/>
                    <a:pt x="141" y="163"/>
                    <a:pt x="138" y="156"/>
                  </a:cubicBezTo>
                  <a:cubicBezTo>
                    <a:pt x="135" y="149"/>
                    <a:pt x="135" y="149"/>
                    <a:pt x="135" y="149"/>
                  </a:cubicBezTo>
                  <a:cubicBezTo>
                    <a:pt x="140" y="150"/>
                    <a:pt x="145" y="150"/>
                    <a:pt x="150" y="150"/>
                  </a:cubicBezTo>
                  <a:cubicBezTo>
                    <a:pt x="156" y="150"/>
                    <a:pt x="160" y="150"/>
                    <a:pt x="161" y="148"/>
                  </a:cubicBezTo>
                  <a:cubicBezTo>
                    <a:pt x="162" y="147"/>
                    <a:pt x="162" y="145"/>
                    <a:pt x="162" y="142"/>
                  </a:cubicBezTo>
                  <a:cubicBezTo>
                    <a:pt x="162" y="25"/>
                    <a:pt x="162" y="25"/>
                    <a:pt x="162" y="25"/>
                  </a:cubicBezTo>
                  <a:cubicBezTo>
                    <a:pt x="30" y="25"/>
                    <a:pt x="30" y="25"/>
                    <a:pt x="30" y="25"/>
                  </a:cubicBezTo>
                  <a:cubicBezTo>
                    <a:pt x="30" y="56"/>
                    <a:pt x="30" y="56"/>
                    <a:pt x="30" y="56"/>
                  </a:cubicBezTo>
                  <a:cubicBezTo>
                    <a:pt x="32" y="55"/>
                    <a:pt x="34" y="54"/>
                    <a:pt x="36" y="53"/>
                  </a:cubicBezTo>
                  <a:cubicBezTo>
                    <a:pt x="39" y="52"/>
                    <a:pt x="43" y="49"/>
                    <a:pt x="49" y="44"/>
                  </a:cubicBezTo>
                  <a:cubicBezTo>
                    <a:pt x="52" y="49"/>
                    <a:pt x="56" y="55"/>
                    <a:pt x="61" y="61"/>
                  </a:cubicBezTo>
                  <a:cubicBezTo>
                    <a:pt x="62" y="57"/>
                    <a:pt x="63" y="54"/>
                    <a:pt x="63" y="50"/>
                  </a:cubicBezTo>
                  <a:cubicBezTo>
                    <a:pt x="64" y="47"/>
                    <a:pt x="64" y="43"/>
                    <a:pt x="64" y="40"/>
                  </a:cubicBezTo>
                  <a:cubicBezTo>
                    <a:pt x="64" y="31"/>
                    <a:pt x="64" y="31"/>
                    <a:pt x="64" y="31"/>
                  </a:cubicBezTo>
                  <a:cubicBezTo>
                    <a:pt x="72" y="33"/>
                    <a:pt x="82" y="34"/>
                    <a:pt x="93" y="35"/>
                  </a:cubicBezTo>
                  <a:cubicBezTo>
                    <a:pt x="93" y="38"/>
                    <a:pt x="92" y="41"/>
                    <a:pt x="91" y="44"/>
                  </a:cubicBezTo>
                  <a:cubicBezTo>
                    <a:pt x="91" y="48"/>
                    <a:pt x="91" y="50"/>
                    <a:pt x="91" y="50"/>
                  </a:cubicBezTo>
                  <a:cubicBezTo>
                    <a:pt x="88" y="57"/>
                    <a:pt x="88" y="57"/>
                    <a:pt x="88" y="57"/>
                  </a:cubicBezTo>
                  <a:cubicBezTo>
                    <a:pt x="95" y="54"/>
                    <a:pt x="100" y="51"/>
                    <a:pt x="103" y="49"/>
                  </a:cubicBezTo>
                  <a:cubicBezTo>
                    <a:pt x="108" y="44"/>
                    <a:pt x="108" y="44"/>
                    <a:pt x="108" y="44"/>
                  </a:cubicBezTo>
                  <a:cubicBezTo>
                    <a:pt x="112" y="49"/>
                    <a:pt x="115" y="53"/>
                    <a:pt x="120" y="59"/>
                  </a:cubicBezTo>
                  <a:cubicBezTo>
                    <a:pt x="121" y="48"/>
                    <a:pt x="122" y="41"/>
                    <a:pt x="122" y="37"/>
                  </a:cubicBezTo>
                  <a:cubicBezTo>
                    <a:pt x="122" y="30"/>
                    <a:pt x="122" y="30"/>
                    <a:pt x="122" y="30"/>
                  </a:cubicBezTo>
                  <a:cubicBezTo>
                    <a:pt x="132" y="32"/>
                    <a:pt x="142" y="33"/>
                    <a:pt x="151" y="34"/>
                  </a:cubicBezTo>
                  <a:cubicBezTo>
                    <a:pt x="150" y="36"/>
                    <a:pt x="150" y="39"/>
                    <a:pt x="150" y="40"/>
                  </a:cubicBezTo>
                  <a:cubicBezTo>
                    <a:pt x="148" y="53"/>
                    <a:pt x="148" y="53"/>
                    <a:pt x="148" y="53"/>
                  </a:cubicBezTo>
                  <a:cubicBezTo>
                    <a:pt x="146" y="62"/>
                    <a:pt x="145" y="69"/>
                    <a:pt x="144" y="74"/>
                  </a:cubicBezTo>
                  <a:cubicBezTo>
                    <a:pt x="140" y="88"/>
                    <a:pt x="140" y="88"/>
                    <a:pt x="140" y="88"/>
                  </a:cubicBezTo>
                  <a:cubicBezTo>
                    <a:pt x="152" y="106"/>
                    <a:pt x="157" y="115"/>
                    <a:pt x="158" y="115"/>
                  </a:cubicBezTo>
                  <a:cubicBezTo>
                    <a:pt x="162" y="123"/>
                    <a:pt x="162" y="123"/>
                    <a:pt x="162" y="123"/>
                  </a:cubicBezTo>
                  <a:cubicBezTo>
                    <a:pt x="155" y="127"/>
                    <a:pt x="146" y="135"/>
                    <a:pt x="138" y="143"/>
                  </a:cubicBezTo>
                  <a:cubicBezTo>
                    <a:pt x="136" y="136"/>
                    <a:pt x="136" y="136"/>
                    <a:pt x="135" y="135"/>
                  </a:cubicBezTo>
                  <a:cubicBezTo>
                    <a:pt x="129" y="118"/>
                    <a:pt x="129" y="118"/>
                    <a:pt x="129" y="118"/>
                  </a:cubicBezTo>
                  <a:cubicBezTo>
                    <a:pt x="121" y="131"/>
                    <a:pt x="116" y="140"/>
                    <a:pt x="113" y="143"/>
                  </a:cubicBezTo>
                  <a:cubicBezTo>
                    <a:pt x="110" y="147"/>
                    <a:pt x="107" y="151"/>
                    <a:pt x="102" y="156"/>
                  </a:cubicBezTo>
                  <a:cubicBezTo>
                    <a:pt x="99" y="153"/>
                    <a:pt x="97" y="151"/>
                    <a:pt x="94" y="149"/>
                  </a:cubicBezTo>
                  <a:cubicBezTo>
                    <a:pt x="92" y="147"/>
                    <a:pt x="87" y="144"/>
                    <a:pt x="79" y="140"/>
                  </a:cubicBezTo>
                  <a:cubicBezTo>
                    <a:pt x="87" y="133"/>
                    <a:pt x="93" y="126"/>
                    <a:pt x="97" y="120"/>
                  </a:cubicBezTo>
                  <a:cubicBezTo>
                    <a:pt x="102" y="113"/>
                    <a:pt x="105" y="111"/>
                    <a:pt x="107" y="105"/>
                  </a:cubicBezTo>
                  <a:cubicBezTo>
                    <a:pt x="111" y="95"/>
                    <a:pt x="111" y="95"/>
                    <a:pt x="111" y="95"/>
                  </a:cubicBezTo>
                  <a:cubicBezTo>
                    <a:pt x="106" y="87"/>
                    <a:pt x="103" y="82"/>
                    <a:pt x="101" y="79"/>
                  </a:cubicBezTo>
                  <a:cubicBezTo>
                    <a:pt x="100" y="77"/>
                    <a:pt x="95" y="67"/>
                    <a:pt x="87" y="59"/>
                  </a:cubicBezTo>
                  <a:cubicBezTo>
                    <a:pt x="85" y="68"/>
                    <a:pt x="84" y="78"/>
                    <a:pt x="83" y="81"/>
                  </a:cubicBezTo>
                  <a:cubicBezTo>
                    <a:pt x="81" y="88"/>
                    <a:pt x="81" y="88"/>
                    <a:pt x="81" y="88"/>
                  </a:cubicBezTo>
                  <a:cubicBezTo>
                    <a:pt x="86" y="97"/>
                    <a:pt x="92" y="107"/>
                    <a:pt x="98" y="118"/>
                  </a:cubicBezTo>
                  <a:cubicBezTo>
                    <a:pt x="89" y="123"/>
                    <a:pt x="83" y="126"/>
                    <a:pt x="80" y="129"/>
                  </a:cubicBezTo>
                  <a:cubicBezTo>
                    <a:pt x="75" y="134"/>
                    <a:pt x="75" y="134"/>
                    <a:pt x="75" y="134"/>
                  </a:cubicBezTo>
                  <a:cubicBezTo>
                    <a:pt x="73" y="129"/>
                    <a:pt x="72" y="126"/>
                    <a:pt x="72" y="125"/>
                  </a:cubicBezTo>
                  <a:cubicBezTo>
                    <a:pt x="69" y="119"/>
                    <a:pt x="69" y="119"/>
                    <a:pt x="69" y="119"/>
                  </a:cubicBezTo>
                  <a:cubicBezTo>
                    <a:pt x="67" y="122"/>
                    <a:pt x="65" y="125"/>
                    <a:pt x="63" y="128"/>
                  </a:cubicBezTo>
                  <a:cubicBezTo>
                    <a:pt x="61" y="132"/>
                    <a:pt x="56" y="139"/>
                    <a:pt x="47" y="150"/>
                  </a:cubicBezTo>
                  <a:cubicBezTo>
                    <a:pt x="46" y="147"/>
                    <a:pt x="44" y="145"/>
                    <a:pt x="42" y="143"/>
                  </a:cubicBezTo>
                  <a:cubicBezTo>
                    <a:pt x="40" y="140"/>
                    <a:pt x="36" y="137"/>
                    <a:pt x="30" y="131"/>
                  </a:cubicBezTo>
                  <a:cubicBezTo>
                    <a:pt x="30" y="179"/>
                    <a:pt x="30" y="179"/>
                    <a:pt x="30" y="179"/>
                  </a:cubicBezTo>
                  <a:lnTo>
                    <a:pt x="0" y="179"/>
                  </a:lnTo>
                  <a:close/>
                  <a:moveTo>
                    <a:pt x="30" y="128"/>
                  </a:moveTo>
                  <a:cubicBezTo>
                    <a:pt x="35" y="122"/>
                    <a:pt x="39" y="117"/>
                    <a:pt x="42" y="112"/>
                  </a:cubicBezTo>
                  <a:cubicBezTo>
                    <a:pt x="46" y="107"/>
                    <a:pt x="49" y="100"/>
                    <a:pt x="52" y="91"/>
                  </a:cubicBezTo>
                  <a:cubicBezTo>
                    <a:pt x="43" y="78"/>
                    <a:pt x="37" y="70"/>
                    <a:pt x="36" y="68"/>
                  </a:cubicBezTo>
                  <a:cubicBezTo>
                    <a:pt x="30" y="60"/>
                    <a:pt x="30" y="60"/>
                    <a:pt x="30" y="60"/>
                  </a:cubicBez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1"/>
            <p:cNvSpPr>
              <a:spLocks noEditPoints="1"/>
            </p:cNvSpPr>
            <p:nvPr userDrawn="1"/>
          </p:nvSpPr>
          <p:spPr bwMode="auto">
            <a:xfrm>
              <a:off x="8056" y="635"/>
              <a:ext cx="108" cy="92"/>
            </a:xfrm>
            <a:custGeom>
              <a:avLst/>
              <a:gdLst>
                <a:gd name="T0" fmla="*/ 42 w 221"/>
                <a:gd name="T1" fmla="*/ 188 h 188"/>
                <a:gd name="T2" fmla="*/ 42 w 221"/>
                <a:gd name="T3" fmla="*/ 124 h 188"/>
                <a:gd name="T4" fmla="*/ 1 w 221"/>
                <a:gd name="T5" fmla="*/ 159 h 188"/>
                <a:gd name="T6" fmla="*/ 1 w 221"/>
                <a:gd name="T7" fmla="*/ 118 h 188"/>
                <a:gd name="T8" fmla="*/ 42 w 221"/>
                <a:gd name="T9" fmla="*/ 79 h 188"/>
                <a:gd name="T10" fmla="*/ 20 w 221"/>
                <a:gd name="T11" fmla="*/ 79 h 188"/>
                <a:gd name="T12" fmla="*/ 1 w 221"/>
                <a:gd name="T13" fmla="*/ 80 h 188"/>
                <a:gd name="T14" fmla="*/ 1 w 221"/>
                <a:gd name="T15" fmla="*/ 54 h 188"/>
                <a:gd name="T16" fmla="*/ 20 w 221"/>
                <a:gd name="T17" fmla="*/ 55 h 188"/>
                <a:gd name="T18" fmla="*/ 42 w 221"/>
                <a:gd name="T19" fmla="*/ 55 h 188"/>
                <a:gd name="T20" fmla="*/ 42 w 221"/>
                <a:gd name="T21" fmla="*/ 41 h 188"/>
                <a:gd name="T22" fmla="*/ 42 w 221"/>
                <a:gd name="T23" fmla="*/ 36 h 188"/>
                <a:gd name="T24" fmla="*/ 1 w 221"/>
                <a:gd name="T25" fmla="*/ 44 h 188"/>
                <a:gd name="T26" fmla="*/ 0 w 221"/>
                <a:gd name="T27" fmla="*/ 14 h 188"/>
                <a:gd name="T28" fmla="*/ 88 w 221"/>
                <a:gd name="T29" fmla="*/ 0 h 188"/>
                <a:gd name="T30" fmla="*/ 104 w 221"/>
                <a:gd name="T31" fmla="*/ 26 h 188"/>
                <a:gd name="T32" fmla="*/ 69 w 221"/>
                <a:gd name="T33" fmla="*/ 32 h 188"/>
                <a:gd name="T34" fmla="*/ 69 w 221"/>
                <a:gd name="T35" fmla="*/ 55 h 188"/>
                <a:gd name="T36" fmla="*/ 81 w 221"/>
                <a:gd name="T37" fmla="*/ 55 h 188"/>
                <a:gd name="T38" fmla="*/ 97 w 221"/>
                <a:gd name="T39" fmla="*/ 54 h 188"/>
                <a:gd name="T40" fmla="*/ 97 w 221"/>
                <a:gd name="T41" fmla="*/ 80 h 188"/>
                <a:gd name="T42" fmla="*/ 81 w 221"/>
                <a:gd name="T43" fmla="*/ 79 h 188"/>
                <a:gd name="T44" fmla="*/ 69 w 221"/>
                <a:gd name="T45" fmla="*/ 79 h 188"/>
                <a:gd name="T46" fmla="*/ 69 w 221"/>
                <a:gd name="T47" fmla="*/ 102 h 188"/>
                <a:gd name="T48" fmla="*/ 85 w 221"/>
                <a:gd name="T49" fmla="*/ 91 h 188"/>
                <a:gd name="T50" fmla="*/ 107 w 221"/>
                <a:gd name="T51" fmla="*/ 121 h 188"/>
                <a:gd name="T52" fmla="*/ 91 w 221"/>
                <a:gd name="T53" fmla="*/ 133 h 188"/>
                <a:gd name="T54" fmla="*/ 164 w 221"/>
                <a:gd name="T55" fmla="*/ 119 h 188"/>
                <a:gd name="T56" fmla="*/ 164 w 221"/>
                <a:gd name="T57" fmla="*/ 1 h 188"/>
                <a:gd name="T58" fmla="*/ 192 w 221"/>
                <a:gd name="T59" fmla="*/ 1 h 188"/>
                <a:gd name="T60" fmla="*/ 192 w 221"/>
                <a:gd name="T61" fmla="*/ 114 h 188"/>
                <a:gd name="T62" fmla="*/ 221 w 221"/>
                <a:gd name="T63" fmla="*/ 107 h 188"/>
                <a:gd name="T64" fmla="*/ 221 w 221"/>
                <a:gd name="T65" fmla="*/ 132 h 188"/>
                <a:gd name="T66" fmla="*/ 192 w 221"/>
                <a:gd name="T67" fmla="*/ 138 h 188"/>
                <a:gd name="T68" fmla="*/ 192 w 221"/>
                <a:gd name="T69" fmla="*/ 188 h 188"/>
                <a:gd name="T70" fmla="*/ 164 w 221"/>
                <a:gd name="T71" fmla="*/ 188 h 188"/>
                <a:gd name="T72" fmla="*/ 164 w 221"/>
                <a:gd name="T73" fmla="*/ 144 h 188"/>
                <a:gd name="T74" fmla="*/ 84 w 221"/>
                <a:gd name="T75" fmla="*/ 159 h 188"/>
                <a:gd name="T76" fmla="*/ 84 w 221"/>
                <a:gd name="T77" fmla="*/ 134 h 188"/>
                <a:gd name="T78" fmla="*/ 84 w 221"/>
                <a:gd name="T79" fmla="*/ 133 h 188"/>
                <a:gd name="T80" fmla="*/ 69 w 221"/>
                <a:gd name="T81" fmla="*/ 112 h 188"/>
                <a:gd name="T82" fmla="*/ 69 w 221"/>
                <a:gd name="T83" fmla="*/ 188 h 188"/>
                <a:gd name="T84" fmla="*/ 42 w 221"/>
                <a:gd name="T85" fmla="*/ 188 h 188"/>
                <a:gd name="T86" fmla="*/ 114 w 221"/>
                <a:gd name="T87" fmla="*/ 66 h 188"/>
                <a:gd name="T88" fmla="*/ 148 w 221"/>
                <a:gd name="T89" fmla="*/ 95 h 188"/>
                <a:gd name="T90" fmla="*/ 128 w 221"/>
                <a:gd name="T91" fmla="*/ 116 h 188"/>
                <a:gd name="T92" fmla="*/ 95 w 221"/>
                <a:gd name="T93" fmla="*/ 84 h 188"/>
                <a:gd name="T94" fmla="*/ 114 w 221"/>
                <a:gd name="T95" fmla="*/ 66 h 188"/>
                <a:gd name="T96" fmla="*/ 99 w 221"/>
                <a:gd name="T97" fmla="*/ 30 h 188"/>
                <a:gd name="T98" fmla="*/ 120 w 221"/>
                <a:gd name="T99" fmla="*/ 11 h 188"/>
                <a:gd name="T100" fmla="*/ 152 w 221"/>
                <a:gd name="T101" fmla="*/ 40 h 188"/>
                <a:gd name="T102" fmla="*/ 133 w 221"/>
                <a:gd name="T103" fmla="*/ 61 h 188"/>
                <a:gd name="T104" fmla="*/ 99 w 221"/>
                <a:gd name="T105"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88">
                  <a:moveTo>
                    <a:pt x="42" y="188"/>
                  </a:moveTo>
                  <a:cubicBezTo>
                    <a:pt x="42" y="124"/>
                    <a:pt x="42" y="124"/>
                    <a:pt x="42" y="124"/>
                  </a:cubicBezTo>
                  <a:cubicBezTo>
                    <a:pt x="40" y="126"/>
                    <a:pt x="1" y="159"/>
                    <a:pt x="1" y="159"/>
                  </a:cubicBezTo>
                  <a:cubicBezTo>
                    <a:pt x="1" y="118"/>
                    <a:pt x="1" y="118"/>
                    <a:pt x="1" y="118"/>
                  </a:cubicBezTo>
                  <a:cubicBezTo>
                    <a:pt x="42" y="79"/>
                    <a:pt x="42" y="79"/>
                    <a:pt x="42" y="79"/>
                  </a:cubicBezTo>
                  <a:cubicBezTo>
                    <a:pt x="20" y="79"/>
                    <a:pt x="20" y="79"/>
                    <a:pt x="20" y="79"/>
                  </a:cubicBezTo>
                  <a:cubicBezTo>
                    <a:pt x="1" y="80"/>
                    <a:pt x="1" y="80"/>
                    <a:pt x="1" y="80"/>
                  </a:cubicBezTo>
                  <a:cubicBezTo>
                    <a:pt x="1" y="54"/>
                    <a:pt x="1" y="54"/>
                    <a:pt x="1" y="54"/>
                  </a:cubicBezTo>
                  <a:cubicBezTo>
                    <a:pt x="20" y="55"/>
                    <a:pt x="20" y="55"/>
                    <a:pt x="20" y="55"/>
                  </a:cubicBezTo>
                  <a:cubicBezTo>
                    <a:pt x="42" y="55"/>
                    <a:pt x="42" y="55"/>
                    <a:pt x="42" y="55"/>
                  </a:cubicBezTo>
                  <a:cubicBezTo>
                    <a:pt x="42" y="41"/>
                    <a:pt x="42" y="41"/>
                    <a:pt x="42" y="41"/>
                  </a:cubicBezTo>
                  <a:cubicBezTo>
                    <a:pt x="42" y="36"/>
                    <a:pt x="42" y="36"/>
                    <a:pt x="42" y="36"/>
                  </a:cubicBezTo>
                  <a:cubicBezTo>
                    <a:pt x="34" y="37"/>
                    <a:pt x="3" y="43"/>
                    <a:pt x="1" y="44"/>
                  </a:cubicBezTo>
                  <a:cubicBezTo>
                    <a:pt x="0" y="14"/>
                    <a:pt x="0" y="14"/>
                    <a:pt x="0" y="14"/>
                  </a:cubicBezTo>
                  <a:cubicBezTo>
                    <a:pt x="0" y="14"/>
                    <a:pt x="87" y="1"/>
                    <a:pt x="88" y="0"/>
                  </a:cubicBezTo>
                  <a:cubicBezTo>
                    <a:pt x="104" y="26"/>
                    <a:pt x="104" y="26"/>
                    <a:pt x="104" y="26"/>
                  </a:cubicBezTo>
                  <a:cubicBezTo>
                    <a:pt x="69" y="32"/>
                    <a:pt x="69" y="32"/>
                    <a:pt x="69" y="32"/>
                  </a:cubicBezTo>
                  <a:cubicBezTo>
                    <a:pt x="69" y="55"/>
                    <a:pt x="69" y="55"/>
                    <a:pt x="69" y="55"/>
                  </a:cubicBezTo>
                  <a:cubicBezTo>
                    <a:pt x="81" y="55"/>
                    <a:pt x="81" y="55"/>
                    <a:pt x="81" y="55"/>
                  </a:cubicBezTo>
                  <a:cubicBezTo>
                    <a:pt x="97" y="54"/>
                    <a:pt x="97" y="54"/>
                    <a:pt x="97" y="54"/>
                  </a:cubicBezTo>
                  <a:cubicBezTo>
                    <a:pt x="97" y="80"/>
                    <a:pt x="97" y="80"/>
                    <a:pt x="97" y="80"/>
                  </a:cubicBezTo>
                  <a:cubicBezTo>
                    <a:pt x="81" y="79"/>
                    <a:pt x="81" y="79"/>
                    <a:pt x="81" y="79"/>
                  </a:cubicBezTo>
                  <a:cubicBezTo>
                    <a:pt x="69" y="79"/>
                    <a:pt x="69" y="79"/>
                    <a:pt x="69" y="79"/>
                  </a:cubicBezTo>
                  <a:cubicBezTo>
                    <a:pt x="69" y="102"/>
                    <a:pt x="69" y="102"/>
                    <a:pt x="69" y="102"/>
                  </a:cubicBezTo>
                  <a:cubicBezTo>
                    <a:pt x="71" y="101"/>
                    <a:pt x="85" y="91"/>
                    <a:pt x="85" y="91"/>
                  </a:cubicBezTo>
                  <a:cubicBezTo>
                    <a:pt x="107" y="121"/>
                    <a:pt x="107" y="121"/>
                    <a:pt x="107" y="121"/>
                  </a:cubicBezTo>
                  <a:cubicBezTo>
                    <a:pt x="107" y="121"/>
                    <a:pt x="94" y="131"/>
                    <a:pt x="91" y="133"/>
                  </a:cubicBezTo>
                  <a:cubicBezTo>
                    <a:pt x="164" y="119"/>
                    <a:pt x="164" y="119"/>
                    <a:pt x="164" y="119"/>
                  </a:cubicBezTo>
                  <a:cubicBezTo>
                    <a:pt x="164" y="1"/>
                    <a:pt x="164" y="1"/>
                    <a:pt x="164" y="1"/>
                  </a:cubicBezTo>
                  <a:cubicBezTo>
                    <a:pt x="192" y="1"/>
                    <a:pt x="192" y="1"/>
                    <a:pt x="192" y="1"/>
                  </a:cubicBezTo>
                  <a:cubicBezTo>
                    <a:pt x="192" y="114"/>
                    <a:pt x="192" y="114"/>
                    <a:pt x="192" y="114"/>
                  </a:cubicBezTo>
                  <a:cubicBezTo>
                    <a:pt x="221" y="107"/>
                    <a:pt x="221" y="107"/>
                    <a:pt x="221" y="107"/>
                  </a:cubicBezTo>
                  <a:cubicBezTo>
                    <a:pt x="221" y="132"/>
                    <a:pt x="221" y="132"/>
                    <a:pt x="221" y="132"/>
                  </a:cubicBezTo>
                  <a:cubicBezTo>
                    <a:pt x="192" y="138"/>
                    <a:pt x="192" y="138"/>
                    <a:pt x="192" y="138"/>
                  </a:cubicBezTo>
                  <a:cubicBezTo>
                    <a:pt x="192" y="188"/>
                    <a:pt x="192" y="188"/>
                    <a:pt x="192" y="188"/>
                  </a:cubicBezTo>
                  <a:cubicBezTo>
                    <a:pt x="164" y="188"/>
                    <a:pt x="164" y="188"/>
                    <a:pt x="164" y="188"/>
                  </a:cubicBezTo>
                  <a:cubicBezTo>
                    <a:pt x="164" y="144"/>
                    <a:pt x="164" y="144"/>
                    <a:pt x="164" y="144"/>
                  </a:cubicBezTo>
                  <a:cubicBezTo>
                    <a:pt x="84" y="159"/>
                    <a:pt x="84" y="159"/>
                    <a:pt x="84" y="159"/>
                  </a:cubicBezTo>
                  <a:cubicBezTo>
                    <a:pt x="84" y="134"/>
                    <a:pt x="84" y="134"/>
                    <a:pt x="84" y="134"/>
                  </a:cubicBezTo>
                  <a:cubicBezTo>
                    <a:pt x="84" y="133"/>
                    <a:pt x="84" y="133"/>
                    <a:pt x="84" y="133"/>
                  </a:cubicBezTo>
                  <a:cubicBezTo>
                    <a:pt x="84" y="133"/>
                    <a:pt x="69" y="113"/>
                    <a:pt x="69" y="112"/>
                  </a:cubicBezTo>
                  <a:cubicBezTo>
                    <a:pt x="69" y="188"/>
                    <a:pt x="69" y="188"/>
                    <a:pt x="69" y="188"/>
                  </a:cubicBezTo>
                  <a:lnTo>
                    <a:pt x="42" y="188"/>
                  </a:lnTo>
                  <a:close/>
                  <a:moveTo>
                    <a:pt x="114" y="66"/>
                  </a:moveTo>
                  <a:cubicBezTo>
                    <a:pt x="148" y="95"/>
                    <a:pt x="148" y="95"/>
                    <a:pt x="148" y="95"/>
                  </a:cubicBezTo>
                  <a:cubicBezTo>
                    <a:pt x="128" y="116"/>
                    <a:pt x="128" y="116"/>
                    <a:pt x="128" y="116"/>
                  </a:cubicBezTo>
                  <a:cubicBezTo>
                    <a:pt x="95" y="84"/>
                    <a:pt x="95" y="84"/>
                    <a:pt x="95" y="84"/>
                  </a:cubicBezTo>
                  <a:lnTo>
                    <a:pt x="114" y="66"/>
                  </a:lnTo>
                  <a:close/>
                  <a:moveTo>
                    <a:pt x="99" y="30"/>
                  </a:moveTo>
                  <a:cubicBezTo>
                    <a:pt x="120" y="11"/>
                    <a:pt x="120" y="11"/>
                    <a:pt x="120" y="11"/>
                  </a:cubicBezTo>
                  <a:cubicBezTo>
                    <a:pt x="124" y="15"/>
                    <a:pt x="152" y="40"/>
                    <a:pt x="152" y="40"/>
                  </a:cubicBezTo>
                  <a:cubicBezTo>
                    <a:pt x="133" y="61"/>
                    <a:pt x="133" y="61"/>
                    <a:pt x="133" y="61"/>
                  </a:cubicBezTo>
                  <a:lnTo>
                    <a:pt x="9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4" name="Freeform 12"/>
            <p:cNvSpPr/>
            <p:nvPr userDrawn="1"/>
          </p:nvSpPr>
          <p:spPr bwMode="auto">
            <a:xfrm>
              <a:off x="8068" y="492"/>
              <a:ext cx="99" cy="95"/>
            </a:xfrm>
            <a:custGeom>
              <a:avLst/>
              <a:gdLst>
                <a:gd name="T0" fmla="*/ 204 w 204"/>
                <a:gd name="T1" fmla="*/ 122 h 195"/>
                <a:gd name="T2" fmla="*/ 153 w 204"/>
                <a:gd name="T3" fmla="*/ 176 h 195"/>
                <a:gd name="T4" fmla="*/ 86 w 204"/>
                <a:gd name="T5" fmla="*/ 195 h 195"/>
                <a:gd name="T6" fmla="*/ 50 w 204"/>
                <a:gd name="T7" fmla="*/ 188 h 195"/>
                <a:gd name="T8" fmla="*/ 21 w 204"/>
                <a:gd name="T9" fmla="*/ 167 h 195"/>
                <a:gd name="T10" fmla="*/ 3 w 204"/>
                <a:gd name="T11" fmla="*/ 135 h 195"/>
                <a:gd name="T12" fmla="*/ 2 w 204"/>
                <a:gd name="T13" fmla="*/ 97 h 195"/>
                <a:gd name="T14" fmla="*/ 15 w 204"/>
                <a:gd name="T15" fmla="*/ 60 h 195"/>
                <a:gd name="T16" fmla="*/ 41 w 204"/>
                <a:gd name="T17" fmla="*/ 28 h 195"/>
                <a:gd name="T18" fmla="*/ 76 w 204"/>
                <a:gd name="T19" fmla="*/ 7 h 195"/>
                <a:gd name="T20" fmla="*/ 115 w 204"/>
                <a:gd name="T21" fmla="*/ 0 h 195"/>
                <a:gd name="T22" fmla="*/ 167 w 204"/>
                <a:gd name="T23" fmla="*/ 15 h 195"/>
                <a:gd name="T24" fmla="*/ 200 w 204"/>
                <a:gd name="T25" fmla="*/ 59 h 195"/>
                <a:gd name="T26" fmla="*/ 95 w 204"/>
                <a:gd name="T27" fmla="*/ 121 h 195"/>
                <a:gd name="T28" fmla="*/ 76 w 204"/>
                <a:gd name="T29" fmla="*/ 87 h 195"/>
                <a:gd name="T30" fmla="*/ 133 w 204"/>
                <a:gd name="T31" fmla="*/ 52 h 195"/>
                <a:gd name="T32" fmla="*/ 123 w 204"/>
                <a:gd name="T33" fmla="*/ 48 h 195"/>
                <a:gd name="T34" fmla="*/ 112 w 204"/>
                <a:gd name="T35" fmla="*/ 46 h 195"/>
                <a:gd name="T36" fmla="*/ 79 w 204"/>
                <a:gd name="T37" fmla="*/ 59 h 195"/>
                <a:gd name="T38" fmla="*/ 61 w 204"/>
                <a:gd name="T39" fmla="*/ 92 h 195"/>
                <a:gd name="T40" fmla="*/ 69 w 204"/>
                <a:gd name="T41" fmla="*/ 125 h 195"/>
                <a:gd name="T42" fmla="*/ 98 w 204"/>
                <a:gd name="T43" fmla="*/ 139 h 195"/>
                <a:gd name="T44" fmla="*/ 131 w 204"/>
                <a:gd name="T45" fmla="*/ 129 h 195"/>
                <a:gd name="T46" fmla="*/ 161 w 204"/>
                <a:gd name="T47" fmla="*/ 100 h 195"/>
                <a:gd name="T48" fmla="*/ 204 w 204"/>
                <a:gd name="T49" fmla="*/ 12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195">
                  <a:moveTo>
                    <a:pt x="204" y="122"/>
                  </a:moveTo>
                  <a:cubicBezTo>
                    <a:pt x="190" y="145"/>
                    <a:pt x="173" y="163"/>
                    <a:pt x="153" y="176"/>
                  </a:cubicBezTo>
                  <a:cubicBezTo>
                    <a:pt x="132" y="189"/>
                    <a:pt x="110" y="195"/>
                    <a:pt x="86" y="195"/>
                  </a:cubicBezTo>
                  <a:cubicBezTo>
                    <a:pt x="73" y="195"/>
                    <a:pt x="61" y="193"/>
                    <a:pt x="50" y="188"/>
                  </a:cubicBezTo>
                  <a:cubicBezTo>
                    <a:pt x="38" y="183"/>
                    <a:pt x="29" y="176"/>
                    <a:pt x="21" y="167"/>
                  </a:cubicBezTo>
                  <a:cubicBezTo>
                    <a:pt x="12" y="157"/>
                    <a:pt x="7" y="147"/>
                    <a:pt x="3" y="135"/>
                  </a:cubicBezTo>
                  <a:cubicBezTo>
                    <a:pt x="0" y="123"/>
                    <a:pt x="0" y="111"/>
                    <a:pt x="2" y="97"/>
                  </a:cubicBezTo>
                  <a:cubicBezTo>
                    <a:pt x="3" y="84"/>
                    <a:pt x="8" y="71"/>
                    <a:pt x="15" y="60"/>
                  </a:cubicBezTo>
                  <a:cubicBezTo>
                    <a:pt x="21" y="48"/>
                    <a:pt x="30" y="37"/>
                    <a:pt x="41" y="28"/>
                  </a:cubicBezTo>
                  <a:cubicBezTo>
                    <a:pt x="52" y="19"/>
                    <a:pt x="64" y="12"/>
                    <a:pt x="76" y="7"/>
                  </a:cubicBezTo>
                  <a:cubicBezTo>
                    <a:pt x="89" y="2"/>
                    <a:pt x="102" y="0"/>
                    <a:pt x="115" y="0"/>
                  </a:cubicBezTo>
                  <a:cubicBezTo>
                    <a:pt x="135" y="0"/>
                    <a:pt x="153" y="5"/>
                    <a:pt x="167" y="15"/>
                  </a:cubicBezTo>
                  <a:cubicBezTo>
                    <a:pt x="181" y="25"/>
                    <a:pt x="192" y="40"/>
                    <a:pt x="200" y="59"/>
                  </a:cubicBezTo>
                  <a:cubicBezTo>
                    <a:pt x="95" y="121"/>
                    <a:pt x="95" y="121"/>
                    <a:pt x="95" y="121"/>
                  </a:cubicBezTo>
                  <a:cubicBezTo>
                    <a:pt x="76" y="87"/>
                    <a:pt x="76" y="87"/>
                    <a:pt x="76" y="87"/>
                  </a:cubicBezTo>
                  <a:cubicBezTo>
                    <a:pt x="133" y="52"/>
                    <a:pt x="133" y="52"/>
                    <a:pt x="133" y="52"/>
                  </a:cubicBezTo>
                  <a:cubicBezTo>
                    <a:pt x="130" y="50"/>
                    <a:pt x="127" y="49"/>
                    <a:pt x="123" y="48"/>
                  </a:cubicBezTo>
                  <a:cubicBezTo>
                    <a:pt x="120" y="46"/>
                    <a:pt x="116" y="46"/>
                    <a:pt x="112" y="46"/>
                  </a:cubicBezTo>
                  <a:cubicBezTo>
                    <a:pt x="100" y="46"/>
                    <a:pt x="89" y="50"/>
                    <a:pt x="79" y="59"/>
                  </a:cubicBezTo>
                  <a:cubicBezTo>
                    <a:pt x="69" y="68"/>
                    <a:pt x="63" y="79"/>
                    <a:pt x="61" y="92"/>
                  </a:cubicBezTo>
                  <a:cubicBezTo>
                    <a:pt x="60" y="105"/>
                    <a:pt x="62" y="116"/>
                    <a:pt x="69" y="125"/>
                  </a:cubicBezTo>
                  <a:cubicBezTo>
                    <a:pt x="76" y="134"/>
                    <a:pt x="86" y="139"/>
                    <a:pt x="98" y="139"/>
                  </a:cubicBezTo>
                  <a:cubicBezTo>
                    <a:pt x="110" y="139"/>
                    <a:pt x="121" y="135"/>
                    <a:pt x="131" y="129"/>
                  </a:cubicBezTo>
                  <a:cubicBezTo>
                    <a:pt x="142" y="122"/>
                    <a:pt x="152" y="112"/>
                    <a:pt x="161" y="100"/>
                  </a:cubicBezTo>
                  <a:lnTo>
                    <a:pt x="204"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p:nvPr userDrawn="1"/>
          </p:nvSpPr>
          <p:spPr bwMode="auto">
            <a:xfrm>
              <a:off x="7596" y="456"/>
              <a:ext cx="32" cy="26"/>
            </a:xfrm>
            <a:custGeom>
              <a:avLst/>
              <a:gdLst>
                <a:gd name="T0" fmla="*/ 59 w 64"/>
                <a:gd name="T1" fmla="*/ 39 h 53"/>
                <a:gd name="T2" fmla="*/ 41 w 64"/>
                <a:gd name="T3" fmla="*/ 53 h 53"/>
                <a:gd name="T4" fmla="*/ 15 w 64"/>
                <a:gd name="T5" fmla="*/ 53 h 53"/>
                <a:gd name="T6" fmla="*/ 1 w 64"/>
                <a:gd name="T7" fmla="*/ 39 h 53"/>
                <a:gd name="T8" fmla="*/ 5 w 64"/>
                <a:gd name="T9" fmla="*/ 15 h 53"/>
                <a:gd name="T10" fmla="*/ 23 w 64"/>
                <a:gd name="T11" fmla="*/ 0 h 53"/>
                <a:gd name="T12" fmla="*/ 49 w 64"/>
                <a:gd name="T13" fmla="*/ 0 h 53"/>
                <a:gd name="T14" fmla="*/ 63 w 64"/>
                <a:gd name="T15" fmla="*/ 15 h 53"/>
                <a:gd name="T16" fmla="*/ 59 w 64"/>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3">
                  <a:moveTo>
                    <a:pt x="59" y="39"/>
                  </a:moveTo>
                  <a:cubicBezTo>
                    <a:pt x="58" y="47"/>
                    <a:pt x="50" y="53"/>
                    <a:pt x="41" y="53"/>
                  </a:cubicBezTo>
                  <a:cubicBezTo>
                    <a:pt x="15" y="53"/>
                    <a:pt x="15" y="53"/>
                    <a:pt x="15" y="53"/>
                  </a:cubicBezTo>
                  <a:cubicBezTo>
                    <a:pt x="6" y="53"/>
                    <a:pt x="0" y="47"/>
                    <a:pt x="1" y="39"/>
                  </a:cubicBezTo>
                  <a:cubicBezTo>
                    <a:pt x="5" y="15"/>
                    <a:pt x="5" y="15"/>
                    <a:pt x="5" y="15"/>
                  </a:cubicBezTo>
                  <a:cubicBezTo>
                    <a:pt x="6" y="7"/>
                    <a:pt x="14" y="0"/>
                    <a:pt x="23" y="0"/>
                  </a:cubicBezTo>
                  <a:cubicBezTo>
                    <a:pt x="49" y="0"/>
                    <a:pt x="49" y="0"/>
                    <a:pt x="49" y="0"/>
                  </a:cubicBezTo>
                  <a:cubicBezTo>
                    <a:pt x="58" y="0"/>
                    <a:pt x="64" y="7"/>
                    <a:pt x="63" y="15"/>
                  </a:cubicBezTo>
                  <a:lnTo>
                    <a:pt x="5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userDrawn="1"/>
          </p:nvSpPr>
          <p:spPr bwMode="auto">
            <a:xfrm>
              <a:off x="7455" y="456"/>
              <a:ext cx="134" cy="131"/>
            </a:xfrm>
            <a:custGeom>
              <a:avLst/>
              <a:gdLst>
                <a:gd name="T0" fmla="*/ 134 w 134"/>
                <a:gd name="T1" fmla="*/ 0 h 131"/>
                <a:gd name="T2" fmla="*/ 133 w 134"/>
                <a:gd name="T3" fmla="*/ 6 h 131"/>
                <a:gd name="T4" fmla="*/ 115 w 134"/>
                <a:gd name="T5" fmla="*/ 125 h 131"/>
                <a:gd name="T6" fmla="*/ 114 w 134"/>
                <a:gd name="T7" fmla="*/ 131 h 131"/>
                <a:gd name="T8" fmla="*/ 84 w 134"/>
                <a:gd name="T9" fmla="*/ 131 h 131"/>
                <a:gd name="T10" fmla="*/ 92 w 134"/>
                <a:gd name="T11" fmla="*/ 77 h 131"/>
                <a:gd name="T12" fmla="*/ 38 w 134"/>
                <a:gd name="T13" fmla="*/ 77 h 131"/>
                <a:gd name="T14" fmla="*/ 30 w 134"/>
                <a:gd name="T15" fmla="*/ 131 h 131"/>
                <a:gd name="T16" fmla="*/ 0 w 134"/>
                <a:gd name="T17" fmla="*/ 131 h 131"/>
                <a:gd name="T18" fmla="*/ 1 w 134"/>
                <a:gd name="T19" fmla="*/ 125 h 131"/>
                <a:gd name="T20" fmla="*/ 19 w 134"/>
                <a:gd name="T21" fmla="*/ 6 h 131"/>
                <a:gd name="T22" fmla="*/ 20 w 134"/>
                <a:gd name="T23" fmla="*/ 0 h 131"/>
                <a:gd name="T24" fmla="*/ 50 w 134"/>
                <a:gd name="T25" fmla="*/ 0 h 131"/>
                <a:gd name="T26" fmla="*/ 42 w 134"/>
                <a:gd name="T27" fmla="*/ 53 h 131"/>
                <a:gd name="T28" fmla="*/ 96 w 134"/>
                <a:gd name="T29" fmla="*/ 53 h 131"/>
                <a:gd name="T30" fmla="*/ 104 w 134"/>
                <a:gd name="T31" fmla="*/ 0 h 131"/>
                <a:gd name="T32" fmla="*/ 134 w 134"/>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1">
                  <a:moveTo>
                    <a:pt x="134" y="0"/>
                  </a:moveTo>
                  <a:lnTo>
                    <a:pt x="133" y="6"/>
                  </a:lnTo>
                  <a:lnTo>
                    <a:pt x="115" y="125"/>
                  </a:lnTo>
                  <a:lnTo>
                    <a:pt x="114" y="131"/>
                  </a:lnTo>
                  <a:lnTo>
                    <a:pt x="84" y="131"/>
                  </a:lnTo>
                  <a:lnTo>
                    <a:pt x="92" y="77"/>
                  </a:lnTo>
                  <a:lnTo>
                    <a:pt x="38" y="77"/>
                  </a:lnTo>
                  <a:lnTo>
                    <a:pt x="30" y="131"/>
                  </a:lnTo>
                  <a:lnTo>
                    <a:pt x="0" y="131"/>
                  </a:lnTo>
                  <a:lnTo>
                    <a:pt x="1" y="125"/>
                  </a:lnTo>
                  <a:lnTo>
                    <a:pt x="19" y="6"/>
                  </a:lnTo>
                  <a:lnTo>
                    <a:pt x="20" y="0"/>
                  </a:lnTo>
                  <a:lnTo>
                    <a:pt x="50" y="0"/>
                  </a:lnTo>
                  <a:lnTo>
                    <a:pt x="42" y="53"/>
                  </a:lnTo>
                  <a:lnTo>
                    <a:pt x="96" y="53"/>
                  </a:lnTo>
                  <a:lnTo>
                    <a:pt x="104" y="0"/>
                  </a:ln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p:nvPr userDrawn="1"/>
          </p:nvSpPr>
          <p:spPr bwMode="auto">
            <a:xfrm>
              <a:off x="7580" y="492"/>
              <a:ext cx="43" cy="95"/>
            </a:xfrm>
            <a:custGeom>
              <a:avLst/>
              <a:gdLst>
                <a:gd name="T0" fmla="*/ 15 w 43"/>
                <a:gd name="T1" fmla="*/ 0 h 95"/>
                <a:gd name="T2" fmla="*/ 43 w 43"/>
                <a:gd name="T3" fmla="*/ 0 h 95"/>
                <a:gd name="T4" fmla="*/ 29 w 43"/>
                <a:gd name="T5" fmla="*/ 95 h 95"/>
                <a:gd name="T6" fmla="*/ 0 w 43"/>
                <a:gd name="T7" fmla="*/ 95 h 95"/>
                <a:gd name="T8" fmla="*/ 15 w 43"/>
                <a:gd name="T9" fmla="*/ 0 h 95"/>
              </a:gdLst>
              <a:ahLst/>
              <a:cxnLst>
                <a:cxn ang="0">
                  <a:pos x="T0" y="T1"/>
                </a:cxn>
                <a:cxn ang="0">
                  <a:pos x="T2" y="T3"/>
                </a:cxn>
                <a:cxn ang="0">
                  <a:pos x="T4" y="T5"/>
                </a:cxn>
                <a:cxn ang="0">
                  <a:pos x="T6" y="T7"/>
                </a:cxn>
                <a:cxn ang="0">
                  <a:pos x="T8" y="T9"/>
                </a:cxn>
              </a:cxnLst>
              <a:rect l="0" t="0" r="r" b="b"/>
              <a:pathLst>
                <a:path w="43" h="95">
                  <a:moveTo>
                    <a:pt x="15" y="0"/>
                  </a:moveTo>
                  <a:lnTo>
                    <a:pt x="43" y="0"/>
                  </a:lnTo>
                  <a:lnTo>
                    <a:pt x="29" y="95"/>
                  </a:lnTo>
                  <a:lnTo>
                    <a:pt x="0" y="9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p:nvPr userDrawn="1"/>
          </p:nvSpPr>
          <p:spPr bwMode="auto">
            <a:xfrm>
              <a:off x="7659" y="456"/>
              <a:ext cx="211" cy="131"/>
            </a:xfrm>
            <a:custGeom>
              <a:avLst/>
              <a:gdLst>
                <a:gd name="T0" fmla="*/ 375 w 434"/>
                <a:gd name="T1" fmla="*/ 115 h 268"/>
                <a:gd name="T2" fmla="*/ 428 w 434"/>
                <a:gd name="T3" fmla="*/ 115 h 268"/>
                <a:gd name="T4" fmla="*/ 434 w 434"/>
                <a:gd name="T5" fmla="*/ 73 h 268"/>
                <a:gd name="T6" fmla="*/ 381 w 434"/>
                <a:gd name="T7" fmla="*/ 73 h 268"/>
                <a:gd name="T8" fmla="*/ 392 w 434"/>
                <a:gd name="T9" fmla="*/ 0 h 268"/>
                <a:gd name="T10" fmla="*/ 347 w 434"/>
                <a:gd name="T11" fmla="*/ 0 h 268"/>
                <a:gd name="T12" fmla="*/ 338 w 434"/>
                <a:gd name="T13" fmla="*/ 5 h 268"/>
                <a:gd name="T14" fmla="*/ 332 w 434"/>
                <a:gd name="T15" fmla="*/ 13 h 268"/>
                <a:gd name="T16" fmla="*/ 323 w 434"/>
                <a:gd name="T17" fmla="*/ 73 h 268"/>
                <a:gd name="T18" fmla="*/ 291 w 434"/>
                <a:gd name="T19" fmla="*/ 73 h 268"/>
                <a:gd name="T20" fmla="*/ 291 w 434"/>
                <a:gd name="T21" fmla="*/ 73 h 268"/>
                <a:gd name="T22" fmla="*/ 167 w 434"/>
                <a:gd name="T23" fmla="*/ 73 h 268"/>
                <a:gd name="T24" fmla="*/ 118 w 434"/>
                <a:gd name="T25" fmla="*/ 83 h 268"/>
                <a:gd name="T26" fmla="*/ 88 w 434"/>
                <a:gd name="T27" fmla="*/ 129 h 268"/>
                <a:gd name="T28" fmla="*/ 90 w 434"/>
                <a:gd name="T29" fmla="*/ 158 h 268"/>
                <a:gd name="T30" fmla="*/ 106 w 434"/>
                <a:gd name="T31" fmla="*/ 179 h 268"/>
                <a:gd name="T32" fmla="*/ 125 w 434"/>
                <a:gd name="T33" fmla="*/ 188 h 268"/>
                <a:gd name="T34" fmla="*/ 156 w 434"/>
                <a:gd name="T35" fmla="*/ 190 h 268"/>
                <a:gd name="T36" fmla="*/ 191 w 434"/>
                <a:gd name="T37" fmla="*/ 190 h 268"/>
                <a:gd name="T38" fmla="*/ 215 w 434"/>
                <a:gd name="T39" fmla="*/ 193 h 268"/>
                <a:gd name="T40" fmla="*/ 223 w 434"/>
                <a:gd name="T41" fmla="*/ 209 h 268"/>
                <a:gd name="T42" fmla="*/ 205 w 434"/>
                <a:gd name="T43" fmla="*/ 226 h 268"/>
                <a:gd name="T44" fmla="*/ 179 w 434"/>
                <a:gd name="T45" fmla="*/ 226 h 268"/>
                <a:gd name="T46" fmla="*/ 63 w 434"/>
                <a:gd name="T47" fmla="*/ 226 h 268"/>
                <a:gd name="T48" fmla="*/ 97 w 434"/>
                <a:gd name="T49" fmla="*/ 0 h 268"/>
                <a:gd name="T50" fmla="*/ 53 w 434"/>
                <a:gd name="T51" fmla="*/ 0 h 268"/>
                <a:gd name="T52" fmla="*/ 43 w 434"/>
                <a:gd name="T53" fmla="*/ 5 h 268"/>
                <a:gd name="T54" fmla="*/ 38 w 434"/>
                <a:gd name="T55" fmla="*/ 13 h 268"/>
                <a:gd name="T56" fmla="*/ 1 w 434"/>
                <a:gd name="T57" fmla="*/ 256 h 268"/>
                <a:gd name="T58" fmla="*/ 4 w 434"/>
                <a:gd name="T59" fmla="*/ 264 h 268"/>
                <a:gd name="T60" fmla="*/ 12 w 434"/>
                <a:gd name="T61" fmla="*/ 268 h 268"/>
                <a:gd name="T62" fmla="*/ 57 w 434"/>
                <a:gd name="T63" fmla="*/ 268 h 268"/>
                <a:gd name="T64" fmla="*/ 57 w 434"/>
                <a:gd name="T65" fmla="*/ 268 h 268"/>
                <a:gd name="T66" fmla="*/ 189 w 434"/>
                <a:gd name="T67" fmla="*/ 268 h 268"/>
                <a:gd name="T68" fmla="*/ 235 w 434"/>
                <a:gd name="T69" fmla="*/ 264 h 268"/>
                <a:gd name="T70" fmla="*/ 261 w 434"/>
                <a:gd name="T71" fmla="*/ 245 h 268"/>
                <a:gd name="T72" fmla="*/ 280 w 434"/>
                <a:gd name="T73" fmla="*/ 206 h 268"/>
                <a:gd name="T74" fmla="*/ 265 w 434"/>
                <a:gd name="T75" fmla="*/ 164 h 268"/>
                <a:gd name="T76" fmla="*/ 216 w 434"/>
                <a:gd name="T77" fmla="*/ 151 h 268"/>
                <a:gd name="T78" fmla="*/ 182 w 434"/>
                <a:gd name="T79" fmla="*/ 151 h 268"/>
                <a:gd name="T80" fmla="*/ 154 w 434"/>
                <a:gd name="T81" fmla="*/ 147 h 268"/>
                <a:gd name="T82" fmla="*/ 147 w 434"/>
                <a:gd name="T83" fmla="*/ 132 h 268"/>
                <a:gd name="T84" fmla="*/ 159 w 434"/>
                <a:gd name="T85" fmla="*/ 116 h 268"/>
                <a:gd name="T86" fmla="*/ 182 w 434"/>
                <a:gd name="T87" fmla="*/ 115 h 268"/>
                <a:gd name="T88" fmla="*/ 284 w 434"/>
                <a:gd name="T89" fmla="*/ 115 h 268"/>
                <a:gd name="T90" fmla="*/ 284 w 434"/>
                <a:gd name="T91" fmla="*/ 115 h 268"/>
                <a:gd name="T92" fmla="*/ 317 w 434"/>
                <a:gd name="T93" fmla="*/ 115 h 268"/>
                <a:gd name="T94" fmla="*/ 305 w 434"/>
                <a:gd name="T95" fmla="*/ 195 h 268"/>
                <a:gd name="T96" fmla="*/ 312 w 434"/>
                <a:gd name="T97" fmla="*/ 251 h 268"/>
                <a:gd name="T98" fmla="*/ 363 w 434"/>
                <a:gd name="T99" fmla="*/ 268 h 268"/>
                <a:gd name="T100" fmla="*/ 405 w 434"/>
                <a:gd name="T101" fmla="*/ 268 h 268"/>
                <a:gd name="T102" fmla="*/ 411 w 434"/>
                <a:gd name="T103" fmla="*/ 226 h 268"/>
                <a:gd name="T104" fmla="*/ 388 w 434"/>
                <a:gd name="T105" fmla="*/ 226 h 268"/>
                <a:gd name="T106" fmla="*/ 364 w 434"/>
                <a:gd name="T107" fmla="*/ 217 h 268"/>
                <a:gd name="T108" fmla="*/ 364 w 434"/>
                <a:gd name="T109" fmla="*/ 185 h 268"/>
                <a:gd name="T110" fmla="*/ 375 w 434"/>
                <a:gd name="T111" fmla="*/ 1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268">
                  <a:moveTo>
                    <a:pt x="375" y="115"/>
                  </a:moveTo>
                  <a:cubicBezTo>
                    <a:pt x="428" y="115"/>
                    <a:pt x="428" y="115"/>
                    <a:pt x="428" y="115"/>
                  </a:cubicBezTo>
                  <a:cubicBezTo>
                    <a:pt x="434" y="73"/>
                    <a:pt x="434" y="73"/>
                    <a:pt x="434" y="73"/>
                  </a:cubicBezTo>
                  <a:cubicBezTo>
                    <a:pt x="381" y="73"/>
                    <a:pt x="381" y="73"/>
                    <a:pt x="381" y="73"/>
                  </a:cubicBezTo>
                  <a:cubicBezTo>
                    <a:pt x="392" y="0"/>
                    <a:pt x="392" y="0"/>
                    <a:pt x="392" y="0"/>
                  </a:cubicBezTo>
                  <a:cubicBezTo>
                    <a:pt x="347" y="0"/>
                    <a:pt x="347" y="0"/>
                    <a:pt x="347" y="0"/>
                  </a:cubicBezTo>
                  <a:cubicBezTo>
                    <a:pt x="347" y="0"/>
                    <a:pt x="344" y="0"/>
                    <a:pt x="338" y="5"/>
                  </a:cubicBezTo>
                  <a:cubicBezTo>
                    <a:pt x="332" y="10"/>
                    <a:pt x="332" y="13"/>
                    <a:pt x="332" y="13"/>
                  </a:cubicBezTo>
                  <a:cubicBezTo>
                    <a:pt x="323" y="73"/>
                    <a:pt x="323" y="73"/>
                    <a:pt x="323" y="73"/>
                  </a:cubicBezTo>
                  <a:cubicBezTo>
                    <a:pt x="291" y="73"/>
                    <a:pt x="291" y="73"/>
                    <a:pt x="291" y="73"/>
                  </a:cubicBezTo>
                  <a:cubicBezTo>
                    <a:pt x="291" y="73"/>
                    <a:pt x="291" y="73"/>
                    <a:pt x="291" y="73"/>
                  </a:cubicBezTo>
                  <a:cubicBezTo>
                    <a:pt x="167" y="73"/>
                    <a:pt x="167" y="73"/>
                    <a:pt x="167" y="73"/>
                  </a:cubicBezTo>
                  <a:cubicBezTo>
                    <a:pt x="144" y="73"/>
                    <a:pt x="128" y="76"/>
                    <a:pt x="118" y="83"/>
                  </a:cubicBezTo>
                  <a:cubicBezTo>
                    <a:pt x="101" y="94"/>
                    <a:pt x="91" y="110"/>
                    <a:pt x="88" y="129"/>
                  </a:cubicBezTo>
                  <a:cubicBezTo>
                    <a:pt x="86" y="140"/>
                    <a:pt x="87" y="149"/>
                    <a:pt x="90" y="158"/>
                  </a:cubicBezTo>
                  <a:cubicBezTo>
                    <a:pt x="94" y="167"/>
                    <a:pt x="99" y="174"/>
                    <a:pt x="106" y="179"/>
                  </a:cubicBezTo>
                  <a:cubicBezTo>
                    <a:pt x="111" y="184"/>
                    <a:pt x="118" y="186"/>
                    <a:pt x="125" y="188"/>
                  </a:cubicBezTo>
                  <a:cubicBezTo>
                    <a:pt x="132" y="190"/>
                    <a:pt x="142" y="190"/>
                    <a:pt x="156" y="190"/>
                  </a:cubicBezTo>
                  <a:cubicBezTo>
                    <a:pt x="191" y="190"/>
                    <a:pt x="191" y="190"/>
                    <a:pt x="191" y="190"/>
                  </a:cubicBezTo>
                  <a:cubicBezTo>
                    <a:pt x="204" y="190"/>
                    <a:pt x="212" y="191"/>
                    <a:pt x="215" y="193"/>
                  </a:cubicBezTo>
                  <a:cubicBezTo>
                    <a:pt x="222" y="196"/>
                    <a:pt x="224" y="201"/>
                    <a:pt x="223" y="209"/>
                  </a:cubicBezTo>
                  <a:cubicBezTo>
                    <a:pt x="221" y="219"/>
                    <a:pt x="216" y="225"/>
                    <a:pt x="205" y="226"/>
                  </a:cubicBezTo>
                  <a:cubicBezTo>
                    <a:pt x="201" y="226"/>
                    <a:pt x="192" y="226"/>
                    <a:pt x="179" y="226"/>
                  </a:cubicBezTo>
                  <a:cubicBezTo>
                    <a:pt x="63" y="226"/>
                    <a:pt x="63" y="226"/>
                    <a:pt x="63" y="226"/>
                  </a:cubicBezTo>
                  <a:cubicBezTo>
                    <a:pt x="97" y="0"/>
                    <a:pt x="97" y="0"/>
                    <a:pt x="97" y="0"/>
                  </a:cubicBezTo>
                  <a:cubicBezTo>
                    <a:pt x="53" y="0"/>
                    <a:pt x="53" y="0"/>
                    <a:pt x="53" y="0"/>
                  </a:cubicBezTo>
                  <a:cubicBezTo>
                    <a:pt x="53" y="0"/>
                    <a:pt x="49" y="0"/>
                    <a:pt x="43" y="5"/>
                  </a:cubicBezTo>
                  <a:cubicBezTo>
                    <a:pt x="37" y="9"/>
                    <a:pt x="38" y="13"/>
                    <a:pt x="38" y="13"/>
                  </a:cubicBezTo>
                  <a:cubicBezTo>
                    <a:pt x="1" y="256"/>
                    <a:pt x="1" y="256"/>
                    <a:pt x="1" y="256"/>
                  </a:cubicBezTo>
                  <a:cubicBezTo>
                    <a:pt x="1" y="256"/>
                    <a:pt x="0" y="260"/>
                    <a:pt x="4" y="264"/>
                  </a:cubicBezTo>
                  <a:cubicBezTo>
                    <a:pt x="8" y="268"/>
                    <a:pt x="12" y="268"/>
                    <a:pt x="12" y="268"/>
                  </a:cubicBezTo>
                  <a:cubicBezTo>
                    <a:pt x="57" y="268"/>
                    <a:pt x="57" y="268"/>
                    <a:pt x="57" y="268"/>
                  </a:cubicBezTo>
                  <a:cubicBezTo>
                    <a:pt x="57" y="268"/>
                    <a:pt x="57" y="268"/>
                    <a:pt x="57" y="268"/>
                  </a:cubicBezTo>
                  <a:cubicBezTo>
                    <a:pt x="189" y="268"/>
                    <a:pt x="189" y="268"/>
                    <a:pt x="189" y="268"/>
                  </a:cubicBezTo>
                  <a:cubicBezTo>
                    <a:pt x="210" y="268"/>
                    <a:pt x="226" y="267"/>
                    <a:pt x="235" y="264"/>
                  </a:cubicBezTo>
                  <a:cubicBezTo>
                    <a:pt x="245" y="261"/>
                    <a:pt x="254" y="255"/>
                    <a:pt x="261" y="245"/>
                  </a:cubicBezTo>
                  <a:cubicBezTo>
                    <a:pt x="272" y="233"/>
                    <a:pt x="278" y="220"/>
                    <a:pt x="280" y="206"/>
                  </a:cubicBezTo>
                  <a:cubicBezTo>
                    <a:pt x="283" y="188"/>
                    <a:pt x="278" y="173"/>
                    <a:pt x="265" y="164"/>
                  </a:cubicBezTo>
                  <a:cubicBezTo>
                    <a:pt x="254" y="155"/>
                    <a:pt x="238" y="151"/>
                    <a:pt x="216" y="151"/>
                  </a:cubicBezTo>
                  <a:cubicBezTo>
                    <a:pt x="182" y="151"/>
                    <a:pt x="182" y="151"/>
                    <a:pt x="182" y="151"/>
                  </a:cubicBezTo>
                  <a:cubicBezTo>
                    <a:pt x="166" y="151"/>
                    <a:pt x="157" y="150"/>
                    <a:pt x="154" y="147"/>
                  </a:cubicBezTo>
                  <a:cubicBezTo>
                    <a:pt x="148" y="144"/>
                    <a:pt x="146" y="139"/>
                    <a:pt x="147" y="132"/>
                  </a:cubicBezTo>
                  <a:cubicBezTo>
                    <a:pt x="148" y="124"/>
                    <a:pt x="153" y="118"/>
                    <a:pt x="159" y="116"/>
                  </a:cubicBezTo>
                  <a:cubicBezTo>
                    <a:pt x="163" y="115"/>
                    <a:pt x="170" y="115"/>
                    <a:pt x="182" y="115"/>
                  </a:cubicBezTo>
                  <a:cubicBezTo>
                    <a:pt x="284" y="115"/>
                    <a:pt x="284" y="115"/>
                    <a:pt x="284" y="115"/>
                  </a:cubicBezTo>
                  <a:cubicBezTo>
                    <a:pt x="284" y="115"/>
                    <a:pt x="284" y="115"/>
                    <a:pt x="284" y="115"/>
                  </a:cubicBezTo>
                  <a:cubicBezTo>
                    <a:pt x="317" y="115"/>
                    <a:pt x="317" y="115"/>
                    <a:pt x="317" y="115"/>
                  </a:cubicBezTo>
                  <a:cubicBezTo>
                    <a:pt x="305" y="195"/>
                    <a:pt x="305" y="195"/>
                    <a:pt x="305" y="195"/>
                  </a:cubicBezTo>
                  <a:cubicBezTo>
                    <a:pt x="301" y="221"/>
                    <a:pt x="303" y="240"/>
                    <a:pt x="312" y="251"/>
                  </a:cubicBezTo>
                  <a:cubicBezTo>
                    <a:pt x="321" y="263"/>
                    <a:pt x="338" y="268"/>
                    <a:pt x="363" y="268"/>
                  </a:cubicBezTo>
                  <a:cubicBezTo>
                    <a:pt x="405" y="268"/>
                    <a:pt x="405" y="268"/>
                    <a:pt x="405" y="268"/>
                  </a:cubicBezTo>
                  <a:cubicBezTo>
                    <a:pt x="411" y="226"/>
                    <a:pt x="411" y="226"/>
                    <a:pt x="411" y="226"/>
                  </a:cubicBezTo>
                  <a:cubicBezTo>
                    <a:pt x="388" y="226"/>
                    <a:pt x="388" y="226"/>
                    <a:pt x="388" y="226"/>
                  </a:cubicBezTo>
                  <a:cubicBezTo>
                    <a:pt x="376" y="226"/>
                    <a:pt x="368" y="223"/>
                    <a:pt x="364" y="217"/>
                  </a:cubicBezTo>
                  <a:cubicBezTo>
                    <a:pt x="361" y="212"/>
                    <a:pt x="361" y="202"/>
                    <a:pt x="364" y="185"/>
                  </a:cubicBezTo>
                  <a:lnTo>
                    <a:pt x="37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userDrawn="1"/>
          </p:nvSpPr>
          <p:spPr bwMode="auto">
            <a:xfrm>
              <a:off x="7961" y="491"/>
              <a:ext cx="109" cy="96"/>
            </a:xfrm>
            <a:custGeom>
              <a:avLst/>
              <a:gdLst>
                <a:gd name="T0" fmla="*/ 223 w 224"/>
                <a:gd name="T1" fmla="*/ 13 h 196"/>
                <a:gd name="T2" fmla="*/ 197 w 224"/>
                <a:gd name="T3" fmla="*/ 184 h 196"/>
                <a:gd name="T4" fmla="*/ 195 w 224"/>
                <a:gd name="T5" fmla="*/ 196 h 196"/>
                <a:gd name="T6" fmla="*/ 137 w 224"/>
                <a:gd name="T7" fmla="*/ 196 h 196"/>
                <a:gd name="T8" fmla="*/ 160 w 224"/>
                <a:gd name="T9" fmla="*/ 43 h 196"/>
                <a:gd name="T10" fmla="*/ 111 w 224"/>
                <a:gd name="T11" fmla="*/ 43 h 196"/>
                <a:gd name="T12" fmla="*/ 87 w 224"/>
                <a:gd name="T13" fmla="*/ 49 h 196"/>
                <a:gd name="T14" fmla="*/ 77 w 224"/>
                <a:gd name="T15" fmla="*/ 70 h 196"/>
                <a:gd name="T16" fmla="*/ 58 w 224"/>
                <a:gd name="T17" fmla="*/ 196 h 196"/>
                <a:gd name="T18" fmla="*/ 0 w 224"/>
                <a:gd name="T19" fmla="*/ 196 h 196"/>
                <a:gd name="T20" fmla="*/ 18 w 224"/>
                <a:gd name="T21" fmla="*/ 76 h 196"/>
                <a:gd name="T22" fmla="*/ 50 w 224"/>
                <a:gd name="T23" fmla="*/ 16 h 196"/>
                <a:gd name="T24" fmla="*/ 75 w 224"/>
                <a:gd name="T25" fmla="*/ 4 h 196"/>
                <a:gd name="T26" fmla="*/ 114 w 224"/>
                <a:gd name="T27" fmla="*/ 1 h 196"/>
                <a:gd name="T28" fmla="*/ 211 w 224"/>
                <a:gd name="T29" fmla="*/ 1 h 196"/>
                <a:gd name="T30" fmla="*/ 220 w 224"/>
                <a:gd name="T31" fmla="*/ 5 h 196"/>
                <a:gd name="T32" fmla="*/ 223 w 224"/>
                <a:gd name="T33" fmla="*/ 1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196">
                  <a:moveTo>
                    <a:pt x="223" y="13"/>
                  </a:moveTo>
                  <a:cubicBezTo>
                    <a:pt x="197" y="184"/>
                    <a:pt x="197" y="184"/>
                    <a:pt x="197" y="184"/>
                  </a:cubicBezTo>
                  <a:cubicBezTo>
                    <a:pt x="195" y="196"/>
                    <a:pt x="195" y="196"/>
                    <a:pt x="195" y="196"/>
                  </a:cubicBezTo>
                  <a:cubicBezTo>
                    <a:pt x="137" y="196"/>
                    <a:pt x="137" y="196"/>
                    <a:pt x="137" y="196"/>
                  </a:cubicBezTo>
                  <a:cubicBezTo>
                    <a:pt x="160" y="43"/>
                    <a:pt x="160" y="43"/>
                    <a:pt x="160" y="43"/>
                  </a:cubicBezTo>
                  <a:cubicBezTo>
                    <a:pt x="111" y="43"/>
                    <a:pt x="111" y="43"/>
                    <a:pt x="111" y="43"/>
                  </a:cubicBezTo>
                  <a:cubicBezTo>
                    <a:pt x="100" y="43"/>
                    <a:pt x="93" y="45"/>
                    <a:pt x="87" y="49"/>
                  </a:cubicBezTo>
                  <a:cubicBezTo>
                    <a:pt x="82" y="53"/>
                    <a:pt x="79" y="60"/>
                    <a:pt x="77" y="70"/>
                  </a:cubicBezTo>
                  <a:cubicBezTo>
                    <a:pt x="58" y="196"/>
                    <a:pt x="58" y="196"/>
                    <a:pt x="58" y="196"/>
                  </a:cubicBezTo>
                  <a:cubicBezTo>
                    <a:pt x="0" y="196"/>
                    <a:pt x="0" y="196"/>
                    <a:pt x="0" y="196"/>
                  </a:cubicBezTo>
                  <a:cubicBezTo>
                    <a:pt x="18" y="76"/>
                    <a:pt x="18" y="76"/>
                    <a:pt x="18" y="76"/>
                  </a:cubicBezTo>
                  <a:cubicBezTo>
                    <a:pt x="23" y="49"/>
                    <a:pt x="33" y="29"/>
                    <a:pt x="50" y="16"/>
                  </a:cubicBezTo>
                  <a:cubicBezTo>
                    <a:pt x="57" y="10"/>
                    <a:pt x="66" y="6"/>
                    <a:pt x="75" y="4"/>
                  </a:cubicBezTo>
                  <a:cubicBezTo>
                    <a:pt x="84" y="2"/>
                    <a:pt x="97" y="1"/>
                    <a:pt x="114" y="1"/>
                  </a:cubicBezTo>
                  <a:cubicBezTo>
                    <a:pt x="211" y="1"/>
                    <a:pt x="211" y="1"/>
                    <a:pt x="211" y="1"/>
                  </a:cubicBezTo>
                  <a:cubicBezTo>
                    <a:pt x="211" y="1"/>
                    <a:pt x="215" y="0"/>
                    <a:pt x="220" y="5"/>
                  </a:cubicBezTo>
                  <a:cubicBezTo>
                    <a:pt x="224" y="9"/>
                    <a:pt x="223" y="13"/>
                    <a:pt x="22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p:cNvSpPr>
              <a:spLocks noEditPoints="1"/>
            </p:cNvSpPr>
            <p:nvPr userDrawn="1"/>
          </p:nvSpPr>
          <p:spPr bwMode="auto">
            <a:xfrm>
              <a:off x="7861" y="492"/>
              <a:ext cx="106" cy="95"/>
            </a:xfrm>
            <a:custGeom>
              <a:avLst/>
              <a:gdLst>
                <a:gd name="T0" fmla="*/ 202 w 218"/>
                <a:gd name="T1" fmla="*/ 142 h 195"/>
                <a:gd name="T2" fmla="*/ 183 w 218"/>
                <a:gd name="T3" fmla="*/ 182 h 195"/>
                <a:gd name="T4" fmla="*/ 143 w 218"/>
                <a:gd name="T5" fmla="*/ 195 h 195"/>
                <a:gd name="T6" fmla="*/ 47 w 218"/>
                <a:gd name="T7" fmla="*/ 195 h 195"/>
                <a:gd name="T8" fmla="*/ 10 w 218"/>
                <a:gd name="T9" fmla="*/ 182 h 195"/>
                <a:gd name="T10" fmla="*/ 3 w 218"/>
                <a:gd name="T11" fmla="*/ 142 h 195"/>
                <a:gd name="T12" fmla="*/ 17 w 218"/>
                <a:gd name="T13" fmla="*/ 53 h 195"/>
                <a:gd name="T14" fmla="*/ 35 w 218"/>
                <a:gd name="T15" fmla="*/ 13 h 195"/>
                <a:gd name="T16" fmla="*/ 76 w 218"/>
                <a:gd name="T17" fmla="*/ 0 h 195"/>
                <a:gd name="T18" fmla="*/ 173 w 218"/>
                <a:gd name="T19" fmla="*/ 0 h 195"/>
                <a:gd name="T20" fmla="*/ 209 w 218"/>
                <a:gd name="T21" fmla="*/ 13 h 195"/>
                <a:gd name="T22" fmla="*/ 216 w 218"/>
                <a:gd name="T23" fmla="*/ 53 h 195"/>
                <a:gd name="T24" fmla="*/ 202 w 218"/>
                <a:gd name="T25" fmla="*/ 142 h 195"/>
                <a:gd name="T26" fmla="*/ 60 w 218"/>
                <a:gd name="T27" fmla="*/ 149 h 195"/>
                <a:gd name="T28" fmla="*/ 144 w 218"/>
                <a:gd name="T29" fmla="*/ 149 h 195"/>
                <a:gd name="T30" fmla="*/ 159 w 218"/>
                <a:gd name="T31" fmla="*/ 45 h 195"/>
                <a:gd name="T32" fmla="*/ 76 w 218"/>
                <a:gd name="T33" fmla="*/ 45 h 195"/>
                <a:gd name="T34" fmla="*/ 60 w 218"/>
                <a:gd name="T35" fmla="*/ 1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95">
                  <a:moveTo>
                    <a:pt x="202" y="142"/>
                  </a:moveTo>
                  <a:cubicBezTo>
                    <a:pt x="199" y="160"/>
                    <a:pt x="193" y="173"/>
                    <a:pt x="183" y="182"/>
                  </a:cubicBezTo>
                  <a:cubicBezTo>
                    <a:pt x="173" y="191"/>
                    <a:pt x="160" y="195"/>
                    <a:pt x="143" y="195"/>
                  </a:cubicBezTo>
                  <a:cubicBezTo>
                    <a:pt x="47" y="195"/>
                    <a:pt x="47" y="195"/>
                    <a:pt x="47" y="195"/>
                  </a:cubicBezTo>
                  <a:cubicBezTo>
                    <a:pt x="29" y="195"/>
                    <a:pt x="17" y="191"/>
                    <a:pt x="10" y="182"/>
                  </a:cubicBezTo>
                  <a:cubicBezTo>
                    <a:pt x="3" y="173"/>
                    <a:pt x="0" y="160"/>
                    <a:pt x="3" y="142"/>
                  </a:cubicBezTo>
                  <a:cubicBezTo>
                    <a:pt x="17" y="53"/>
                    <a:pt x="17" y="53"/>
                    <a:pt x="17" y="53"/>
                  </a:cubicBezTo>
                  <a:cubicBezTo>
                    <a:pt x="19" y="35"/>
                    <a:pt x="26" y="22"/>
                    <a:pt x="35" y="13"/>
                  </a:cubicBezTo>
                  <a:cubicBezTo>
                    <a:pt x="45" y="4"/>
                    <a:pt x="59" y="0"/>
                    <a:pt x="76" y="0"/>
                  </a:cubicBezTo>
                  <a:cubicBezTo>
                    <a:pt x="173" y="0"/>
                    <a:pt x="173" y="0"/>
                    <a:pt x="173" y="0"/>
                  </a:cubicBezTo>
                  <a:cubicBezTo>
                    <a:pt x="190" y="0"/>
                    <a:pt x="202" y="4"/>
                    <a:pt x="209" y="13"/>
                  </a:cubicBezTo>
                  <a:cubicBezTo>
                    <a:pt x="216" y="21"/>
                    <a:pt x="218" y="35"/>
                    <a:pt x="216" y="53"/>
                  </a:cubicBezTo>
                  <a:lnTo>
                    <a:pt x="202" y="142"/>
                  </a:lnTo>
                  <a:close/>
                  <a:moveTo>
                    <a:pt x="60" y="149"/>
                  </a:moveTo>
                  <a:cubicBezTo>
                    <a:pt x="144" y="149"/>
                    <a:pt x="144" y="149"/>
                    <a:pt x="144" y="149"/>
                  </a:cubicBezTo>
                  <a:cubicBezTo>
                    <a:pt x="159" y="45"/>
                    <a:pt x="159" y="45"/>
                    <a:pt x="159" y="45"/>
                  </a:cubicBezTo>
                  <a:cubicBezTo>
                    <a:pt x="76" y="45"/>
                    <a:pt x="76" y="45"/>
                    <a:pt x="76" y="45"/>
                  </a:cubicBezTo>
                  <a:lnTo>
                    <a:pt x="6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Rectangle 19"/>
            <p:cNvSpPr>
              <a:spLocks noChangeArrowheads="1"/>
            </p:cNvSpPr>
            <p:nvPr userDrawn="1"/>
          </p:nvSpPr>
          <p:spPr bwMode="auto">
            <a:xfrm>
              <a:off x="7452" y="611"/>
              <a:ext cx="71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52" name="标题占位符 19"/>
          <p:cNvSpPr>
            <a:spLocks noGrp="1"/>
          </p:cNvSpPr>
          <p:nvPr>
            <p:ph type="title" hasCustomPrompt="1"/>
          </p:nvPr>
        </p:nvSpPr>
        <p:spPr>
          <a:xfrm>
            <a:off x="1378356" y="2703654"/>
            <a:ext cx="3354871" cy="575717"/>
          </a:xfrm>
          <a:prstGeom prst="rect">
            <a:avLst/>
          </a:prstGeom>
        </p:spPr>
        <p:txBody>
          <a:bodyPr vert="horz" lIns="91440" tIns="45720" rIns="91440" bIns="45720" rtlCol="0" anchor="ctr">
            <a:noAutofit/>
          </a:bodyPr>
          <a:lstStyle>
            <a:lvl1pPr>
              <a:defRPr sz="2400" b="0" i="1">
                <a:latin typeface="楷体" panose="02010609060101010101" pitchFamily="49" charset="-122"/>
                <a:ea typeface="楷体" panose="02010609060101010101" pitchFamily="49" charset="-122"/>
              </a:defRPr>
            </a:lvl1pPr>
          </a:lstStyle>
          <a:p>
            <a:r>
              <a:rPr lang="zh-CN" altLang="en-US" dirty="0"/>
              <a:t>为您的安全竭尽全力！</a:t>
            </a:r>
          </a:p>
        </p:txBody>
      </p:sp>
      <p:grpSp>
        <p:nvGrpSpPr>
          <p:cNvPr id="28" name="组合 27"/>
          <p:cNvGrpSpPr/>
          <p:nvPr userDrawn="1"/>
        </p:nvGrpSpPr>
        <p:grpSpPr>
          <a:xfrm>
            <a:off x="5927301" y="0"/>
            <a:ext cx="4957482" cy="6858000"/>
            <a:chOff x="5927301" y="0"/>
            <a:chExt cx="4957482" cy="6858000"/>
          </a:xfrm>
        </p:grpSpPr>
        <p:sp>
          <p:nvSpPr>
            <p:cNvPr id="30" name="矩形 29"/>
            <p:cNvSpPr/>
            <p:nvPr userDrawn="1"/>
          </p:nvSpPr>
          <p:spPr>
            <a:xfrm>
              <a:off x="5927301" y="0"/>
              <a:ext cx="4957482" cy="6858000"/>
            </a:xfrm>
            <a:prstGeom prst="rect">
              <a:avLst/>
            </a:prstGeom>
            <a:solidFill>
              <a:srgbClr val="144C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31" name="文本框 30"/>
            <p:cNvSpPr txBox="1"/>
            <p:nvPr userDrawn="1"/>
          </p:nvSpPr>
          <p:spPr>
            <a:xfrm>
              <a:off x="6453865" y="2030358"/>
              <a:ext cx="3925048" cy="923330"/>
            </a:xfrm>
            <a:prstGeom prst="rect">
              <a:avLst/>
            </a:prstGeom>
            <a:noFill/>
          </p:spPr>
          <p:txBody>
            <a:bodyPr wrap="square" rtlCol="0">
              <a:spAutoFit/>
            </a:bodyPr>
            <a:lstStyle/>
            <a:p>
              <a:pPr algn="ctr"/>
              <a:r>
                <a:rPr lang="en-US" altLang="zh-CN" sz="5400" b="0" i="0" dirty="0">
                  <a:solidFill>
                    <a:schemeClr val="bg1"/>
                  </a:solidFill>
                  <a:latin typeface="思源黑体 CN Bold" panose="020B0800000000000000" pitchFamily="34" charset="-122"/>
                  <a:ea typeface="思源黑体 CN Bold" panose="020B0800000000000000" pitchFamily="34" charset="-122"/>
                </a:rPr>
                <a:t>Thanks</a:t>
              </a:r>
              <a:endParaRPr lang="zh-CN" altLang="en-US" sz="5400" b="0" i="0" dirty="0">
                <a:solidFill>
                  <a:schemeClr val="bg1"/>
                </a:solidFill>
                <a:latin typeface="思源黑体 CN Bold" panose="020B0800000000000000" pitchFamily="34" charset="-122"/>
                <a:ea typeface="思源黑体 CN Bold" panose="020B0800000000000000" pitchFamily="34" charset="-122"/>
              </a:endParaRPr>
            </a:p>
          </p:txBody>
        </p:sp>
        <p:sp>
          <p:nvSpPr>
            <p:cNvPr id="32" name="文本占位符 23"/>
            <p:cNvSpPr txBox="1"/>
            <p:nvPr userDrawn="1"/>
          </p:nvSpPr>
          <p:spPr>
            <a:xfrm>
              <a:off x="6897984" y="4695307"/>
              <a:ext cx="3016115" cy="3626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solidFill>
                    <a:schemeClr val="bg1"/>
                  </a:solidFill>
                </a:rPr>
                <a:t>400-828-6655</a:t>
              </a:r>
            </a:p>
            <a:p>
              <a:pPr algn="ctr"/>
              <a:r>
                <a:rPr lang="en-US" altLang="zh-CN" sz="1400" dirty="0" err="1">
                  <a:solidFill>
                    <a:schemeClr val="bg1"/>
                  </a:solidFill>
                </a:rPr>
                <a:t>www.hillstonenet.com.cn</a:t>
              </a:r>
              <a:endParaRPr lang="zh-CN" altLang="en-US" sz="1400" dirty="0">
                <a:solidFill>
                  <a:schemeClr val="bg1"/>
                </a:solidFill>
              </a:endParaRPr>
            </a:p>
          </p:txBody>
        </p:sp>
        <p:pic>
          <p:nvPicPr>
            <p:cNvPr id="58" name="图片 57"/>
            <p:cNvPicPr>
              <a:picLocks noChangeAspect="1"/>
            </p:cNvPicPr>
            <p:nvPr userDrawn="1"/>
          </p:nvPicPr>
          <p:blipFill>
            <a:blip r:embed="rId3" cstate="screen"/>
            <a:stretch>
              <a:fillRect/>
            </a:stretch>
          </p:blipFill>
          <p:spPr>
            <a:xfrm>
              <a:off x="7797362" y="3191653"/>
              <a:ext cx="1221444" cy="1221444"/>
            </a:xfrm>
            <a:prstGeom prst="rect">
              <a:avLst/>
            </a:prstGeom>
          </p:spPr>
        </p:pic>
        <p:grpSp>
          <p:nvGrpSpPr>
            <p:cNvPr id="59" name="组合 58"/>
            <p:cNvGrpSpPr/>
            <p:nvPr userDrawn="1"/>
          </p:nvGrpSpPr>
          <p:grpSpPr>
            <a:xfrm>
              <a:off x="6453865" y="1117769"/>
              <a:ext cx="3925048" cy="693887"/>
              <a:chOff x="5788846" y="1035722"/>
              <a:chExt cx="3925048" cy="693887"/>
            </a:xfrm>
          </p:grpSpPr>
          <p:grpSp>
            <p:nvGrpSpPr>
              <p:cNvPr id="60" name="组合 59"/>
              <p:cNvGrpSpPr/>
              <p:nvPr userDrawn="1"/>
            </p:nvGrpSpPr>
            <p:grpSpPr>
              <a:xfrm>
                <a:off x="5788846" y="1605081"/>
                <a:ext cx="3925048" cy="124528"/>
                <a:chOff x="5569527" y="1669529"/>
                <a:chExt cx="4310025" cy="149818"/>
              </a:xfrm>
            </p:grpSpPr>
            <p:sp>
              <p:nvSpPr>
                <p:cNvPr id="62" name="矩形 61"/>
                <p:cNvSpPr/>
                <p:nvPr userDrawn="1"/>
              </p:nvSpPr>
              <p:spPr>
                <a:xfrm flipV="1">
                  <a:off x="5569527" y="1767708"/>
                  <a:ext cx="4310025" cy="51639"/>
                </a:xfrm>
                <a:prstGeom prst="rect">
                  <a:avLst/>
                </a:prstGeom>
                <a:gradFill flip="none" rotWithShape="1">
                  <a:gsLst>
                    <a:gs pos="0">
                      <a:srgbClr val="F0BC4D">
                        <a:alpha val="0"/>
                      </a:srgbClr>
                    </a:gs>
                    <a:gs pos="34000">
                      <a:srgbClr val="DF5F0F"/>
                    </a:gs>
                    <a:gs pos="62000">
                      <a:srgbClr val="DF5F0F">
                        <a:shade val="67500"/>
                        <a:satMod val="115000"/>
                      </a:srgbClr>
                    </a:gs>
                    <a:gs pos="100000">
                      <a:srgbClr val="F2C15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63" name="矩形 62"/>
                <p:cNvSpPr/>
                <p:nvPr userDrawn="1"/>
              </p:nvSpPr>
              <p:spPr>
                <a:xfrm flipV="1">
                  <a:off x="5569527" y="1669529"/>
                  <a:ext cx="4310025" cy="107572"/>
                </a:xfrm>
                <a:prstGeom prst="rect">
                  <a:avLst/>
                </a:prstGeom>
                <a:gradFill flip="none" rotWithShape="1">
                  <a:gsLst>
                    <a:gs pos="0">
                      <a:schemeClr val="bg1">
                        <a:alpha val="0"/>
                        <a:lumMod val="73000"/>
                      </a:schemeClr>
                    </a:gs>
                    <a:gs pos="29000">
                      <a:schemeClr val="accent4">
                        <a:lumMod val="75000"/>
                      </a:schemeClr>
                    </a:gs>
                    <a:gs pos="100000">
                      <a:schemeClr val="bg1">
                        <a:alpha val="0"/>
                      </a:schemeClr>
                    </a:gs>
                    <a:gs pos="70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grpSp>
          <p:pic>
            <p:nvPicPr>
              <p:cNvPr id="61" name="图片 60"/>
              <p:cNvPicPr>
                <a:picLocks noChangeAspect="1"/>
              </p:cNvPicPr>
              <p:nvPr userDrawn="1"/>
            </p:nvPicPr>
            <p:blipFill>
              <a:blip r:embed="rId4" cstate="screen"/>
              <a:srcRect/>
              <a:stretch>
                <a:fillRect/>
              </a:stretch>
            </p:blipFill>
            <p:spPr>
              <a:xfrm>
                <a:off x="6801559" y="1035722"/>
                <a:ext cx="1899622" cy="591131"/>
              </a:xfrm>
              <a:prstGeom prst="rect">
                <a:avLst/>
              </a:prstGeom>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cxnSp>
        <p:nvCxnSpPr>
          <p:cNvPr id="30" name="直接连接符 29"/>
          <p:cNvCxnSpPr/>
          <p:nvPr userDrawn="1"/>
        </p:nvCxnSpPr>
        <p:spPr>
          <a:xfrm>
            <a:off x="876414" y="1065530"/>
            <a:ext cx="10928593" cy="0"/>
          </a:xfrm>
          <a:prstGeom prst="line">
            <a:avLst/>
          </a:prstGeom>
          <a:ln w="3175">
            <a:solidFill>
              <a:srgbClr val="DB5E0D"/>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1070853" y="3423457"/>
            <a:ext cx="1291347" cy="584775"/>
          </a:xfrm>
          <a:prstGeom prst="rect">
            <a:avLst/>
          </a:prstGeom>
          <a:noFill/>
        </p:spPr>
        <p:txBody>
          <a:bodyPr wrap="square" rtlCol="0">
            <a:spAutoFit/>
          </a:bodyPr>
          <a:lstStyle/>
          <a:p>
            <a:pPr algn="dist"/>
            <a:r>
              <a:rPr lang="zh-CN" altLang="en-US" sz="3200" dirty="0">
                <a:solidFill>
                  <a:srgbClr val="1C627B"/>
                </a:solidFill>
                <a:latin typeface="思源黑体 CN Medium" panose="020B0600000000000000" pitchFamily="34" charset="-122"/>
                <a:ea typeface="思源黑体 CN Medium" panose="020B0600000000000000" pitchFamily="34" charset="-122"/>
              </a:rPr>
              <a:t>目 录</a:t>
            </a:r>
          </a:p>
        </p:txBody>
      </p:sp>
      <p:pic>
        <p:nvPicPr>
          <p:cNvPr id="8" name="图片 7"/>
          <p:cNvPicPr>
            <a:picLocks noChangeAspect="1"/>
          </p:cNvPicPr>
          <p:nvPr userDrawn="1"/>
        </p:nvPicPr>
        <p:blipFill>
          <a:blip r:embed="rId2" cstate="screen"/>
          <a:srcRect/>
          <a:stretch>
            <a:fillRect/>
          </a:stretch>
        </p:blipFill>
        <p:spPr>
          <a:xfrm>
            <a:off x="308811" y="335829"/>
            <a:ext cx="2521613" cy="7758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分隔页">
    <p:spTree>
      <p:nvGrpSpPr>
        <p:cNvPr id="1" name=""/>
        <p:cNvGrpSpPr/>
        <p:nvPr/>
      </p:nvGrpSpPr>
      <p:grpSpPr>
        <a:xfrm>
          <a:off x="0" y="0"/>
          <a:ext cx="0" cy="0"/>
          <a:chOff x="0" y="0"/>
          <a:chExt cx="0" cy="0"/>
        </a:xfrm>
      </p:grpSpPr>
      <p:sp>
        <p:nvSpPr>
          <p:cNvPr id="13" name="矩形 12"/>
          <p:cNvSpPr/>
          <p:nvPr userDrawn="1"/>
        </p:nvSpPr>
        <p:spPr>
          <a:xfrm>
            <a:off x="-11732" y="-16262"/>
            <a:ext cx="12215236" cy="6874262"/>
          </a:xfrm>
          <a:prstGeom prst="rect">
            <a:avLst/>
          </a:prstGeom>
          <a:solidFill>
            <a:srgbClr val="FFEDC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cxnSp>
        <p:nvCxnSpPr>
          <p:cNvPr id="12" name="直接连接符 11"/>
          <p:cNvCxnSpPr/>
          <p:nvPr userDrawn="1"/>
        </p:nvCxnSpPr>
        <p:spPr>
          <a:xfrm>
            <a:off x="1047750" y="895864"/>
            <a:ext cx="100965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3554858" y="0"/>
            <a:ext cx="5229546" cy="588981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占位符 7"/>
          <p:cNvSpPr>
            <a:spLocks noGrp="1"/>
          </p:cNvSpPr>
          <p:nvPr>
            <p:ph type="body" sz="quarter" idx="10" hasCustomPrompt="1"/>
          </p:nvPr>
        </p:nvSpPr>
        <p:spPr>
          <a:xfrm>
            <a:off x="3554857" y="1908657"/>
            <a:ext cx="5229547" cy="1069526"/>
          </a:xfrm>
        </p:spPr>
        <p:txBody>
          <a:bodyPr vert="horz" lIns="91440" tIns="45720" rIns="91440" bIns="45720" rtlCol="0" anchor="ctr">
            <a:normAutofit/>
          </a:bodyPr>
          <a:lstStyle>
            <a:lvl1pPr algn="ctr">
              <a:defRPr lang="zh-CN" altLang="en-US" sz="3200" b="1" smtClean="0">
                <a:solidFill>
                  <a:schemeClr val="bg1"/>
                </a:solidFill>
                <a:latin typeface="微软雅黑" panose="020B0503020204020204" pitchFamily="34" charset="-122"/>
                <a:ea typeface="微软雅黑" panose="020B0503020204020204" pitchFamily="34" charset="-122"/>
                <a:cs typeface="+mj-cs"/>
              </a:defRPr>
            </a:lvl1pPr>
          </a:lstStyle>
          <a:p>
            <a:pPr lvl="0">
              <a:spcBef>
                <a:spcPct val="0"/>
              </a:spcBef>
              <a:buNone/>
            </a:pPr>
            <a:r>
              <a:rPr lang="en-US" altLang="zh-CN" dirty="0"/>
              <a:t>NEXT SECTION</a:t>
            </a:r>
            <a:endParaRPr lang="zh-CN" altLang="en-US" dirty="0"/>
          </a:p>
        </p:txBody>
      </p:sp>
      <p:sp>
        <p:nvSpPr>
          <p:cNvPr id="10" name="文本占位符 7"/>
          <p:cNvSpPr>
            <a:spLocks noGrp="1"/>
          </p:cNvSpPr>
          <p:nvPr>
            <p:ph type="body" sz="quarter" idx="11" hasCustomPrompt="1"/>
          </p:nvPr>
        </p:nvSpPr>
        <p:spPr>
          <a:xfrm>
            <a:off x="3947605" y="3581258"/>
            <a:ext cx="4444050" cy="637889"/>
          </a:xfrm>
        </p:spPr>
        <p:txBody>
          <a:bodyPr vert="horz" lIns="91440" tIns="45720" rIns="91440" bIns="45720" rtlCol="0">
            <a:normAutofit/>
          </a:bodyPr>
          <a:lstStyle>
            <a:lvl1pPr algn="ctr">
              <a:defRPr lang="zh-CN" altLang="en-US" sz="1600" smtClean="0">
                <a:solidFill>
                  <a:schemeClr val="bg1"/>
                </a:solidFill>
                <a:latin typeface="微软雅黑" panose="020B0503020204020204" pitchFamily="34" charset="-122"/>
                <a:ea typeface="微软雅黑" panose="020B0503020204020204" pitchFamily="34" charset="-122"/>
              </a:defRPr>
            </a:lvl1pPr>
          </a:lstStyle>
          <a:p>
            <a:pPr lvl="0">
              <a:lnSpc>
                <a:spcPct val="100000"/>
              </a:lnSpc>
            </a:pPr>
            <a:r>
              <a:rPr lang="en-US" altLang="zh-CN" dirty="0"/>
              <a:t>Next section</a:t>
            </a:r>
            <a:endParaRPr lang="zh-CN" altLang="en-US" dirty="0"/>
          </a:p>
        </p:txBody>
      </p:sp>
      <p:pic>
        <p:nvPicPr>
          <p:cNvPr id="9" name="图片 8"/>
          <p:cNvPicPr>
            <a:picLocks noChangeAspect="1"/>
          </p:cNvPicPr>
          <p:nvPr userDrawn="1"/>
        </p:nvPicPr>
        <p:blipFill>
          <a:blip r:embed="rId2" cstate="screen"/>
          <a:srcRect/>
          <a:stretch>
            <a:fillRect/>
          </a:stretch>
        </p:blipFill>
        <p:spPr>
          <a:xfrm>
            <a:off x="2183256" y="360181"/>
            <a:ext cx="1885936" cy="580288"/>
          </a:xfrm>
          <a:prstGeom prst="rect">
            <a:avLst/>
          </a:prstGeom>
        </p:spPr>
      </p:pic>
      <p:sp>
        <p:nvSpPr>
          <p:cNvPr id="11" name="矩形 10"/>
          <p:cNvSpPr/>
          <p:nvPr userDrawn="1"/>
        </p:nvSpPr>
        <p:spPr>
          <a:xfrm>
            <a:off x="3554856" y="2978945"/>
            <a:ext cx="5229546" cy="73636"/>
          </a:xfrm>
          <a:prstGeom prst="rect">
            <a:avLst/>
          </a:prstGeom>
          <a:gradFill flip="none" rotWithShape="1">
            <a:gsLst>
              <a:gs pos="0">
                <a:srgbClr val="DF5F0F"/>
              </a:gs>
              <a:gs pos="50000">
                <a:srgbClr val="DF5F0F">
                  <a:shade val="67500"/>
                  <a:satMod val="115000"/>
                </a:srgbClr>
              </a:gs>
              <a:gs pos="100000">
                <a:srgbClr val="F2C150">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4" name="图片 13"/>
          <p:cNvPicPr>
            <a:picLocks noChangeAspect="1"/>
          </p:cNvPicPr>
          <p:nvPr userDrawn="1"/>
        </p:nvPicPr>
        <p:blipFill>
          <a:blip r:embed="rId3" cstate="screen">
            <a:alphaModFix amt="58000"/>
          </a:blip>
          <a:srcRect/>
          <a:stretch>
            <a:fillRect/>
          </a:stretch>
        </p:blipFill>
        <p:spPr>
          <a:xfrm flipH="1">
            <a:off x="6613974" y="5009804"/>
            <a:ext cx="5847081" cy="12323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标题的空白版式">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单击此处键入标题</a:t>
            </a:r>
          </a:p>
        </p:txBody>
      </p:sp>
      <p:sp>
        <p:nvSpPr>
          <p:cNvPr id="7" name="灯片编号占位符 6"/>
          <p:cNvSpPr>
            <a:spLocks noGrp="1"/>
          </p:cNvSpPr>
          <p:nvPr>
            <p:ph type="sldNum" sz="quarter" idx="12"/>
          </p:nvPr>
        </p:nvSpPr>
        <p:spPr>
          <a:xfrm>
            <a:off x="302588" y="6628598"/>
            <a:ext cx="791817" cy="226854"/>
          </a:xfrm>
          <a:prstGeom prst="roundRect">
            <a:avLst>
              <a:gd name="adj" fmla="val 50000"/>
            </a:avLst>
          </a:prstGeom>
        </p:spPr>
        <p:txBody>
          <a:bodyPr/>
          <a:lstStyle>
            <a:lvl1pPr>
              <a:defRPr>
                <a:solidFill>
                  <a:srgbClr val="1B627A"/>
                </a:solidFill>
              </a:defRPr>
            </a:lvl1pPr>
          </a:lstStyle>
          <a:p>
            <a:pPr algn="ctr"/>
            <a:fld id="{571A5C36-D067-4A8B-BD3C-F67C535F77D7}" type="slidenum">
              <a:rPr lang="en-US" altLang="zh-CN" smtClean="0"/>
              <a:t>‹#›</a:t>
            </a:fld>
            <a:endParaRPr lang="en-US" altLang="zh-CN"/>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文本样式页（段落）">
    <p:spTree>
      <p:nvGrpSpPr>
        <p:cNvPr id="1" name=""/>
        <p:cNvGrpSpPr/>
        <p:nvPr/>
      </p:nvGrpSpPr>
      <p:grpSpPr>
        <a:xfrm>
          <a:off x="0" y="0"/>
          <a:ext cx="0" cy="0"/>
          <a:chOff x="0" y="0"/>
          <a:chExt cx="0" cy="0"/>
        </a:xfrm>
      </p:grpSpPr>
      <p:sp>
        <p:nvSpPr>
          <p:cNvPr id="16" name="文本占位符 7"/>
          <p:cNvSpPr>
            <a:spLocks noGrp="1"/>
          </p:cNvSpPr>
          <p:nvPr>
            <p:ph type="body" sz="quarter" idx="11" hasCustomPrompt="1"/>
          </p:nvPr>
        </p:nvSpPr>
        <p:spPr>
          <a:xfrm>
            <a:off x="685768" y="1195290"/>
            <a:ext cx="10820464" cy="4634010"/>
          </a:xfrm>
        </p:spPr>
        <p:txBody>
          <a:bodyPr vert="horz" lIns="91440" tIns="45720" rIns="91440" bIns="45720" numCol="2" spcCol="432000" rtlCol="0" anchor="t">
            <a:noAutofit/>
          </a:bodyPr>
          <a:lstStyle>
            <a:lvl1pPr marL="0" marR="0" indent="0" algn="just" defTabSz="914400" rtl="0" eaLnBrk="1" fontAlgn="auto" latinLnBrk="0" hangingPunct="1">
              <a:lnSpc>
                <a:spcPct val="120000"/>
              </a:lnSpc>
              <a:spcBef>
                <a:spcPct val="0"/>
              </a:spcBef>
              <a:spcAft>
                <a:spcPts val="0"/>
              </a:spcAft>
              <a:buClrTx/>
              <a:buSzTx/>
              <a:buFontTx/>
              <a:buNone/>
              <a:defRPr kumimoji="0" lang="zh-CN" altLang="en-US" sz="1600" b="0" i="0" u="none" strike="noStrike" cap="none" spc="0" normalizeH="0" baseline="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just" defTabSz="914400" rtl="0" eaLnBrk="1" fontAlgn="auto" latinLnBrk="0" hangingPunct="1">
              <a:lnSpc>
                <a:spcPct val="90000"/>
              </a:lnSpc>
              <a:spcBef>
                <a:spcPct val="0"/>
              </a:spcBef>
              <a:spcAft>
                <a:spcPts val="0"/>
              </a:spcAft>
              <a:buClrTx/>
              <a:buSzTx/>
              <a:buFontTx/>
              <a:buNone/>
              <a:defRPr/>
            </a:pPr>
            <a:r>
              <a:rPr lang="zh-CN" altLang="en-US" dirty="0"/>
              <a:t>单击可输入（已分为</a:t>
            </a:r>
            <a:r>
              <a:rPr lang="en-US" altLang="zh-CN" dirty="0"/>
              <a:t>2</a:t>
            </a:r>
            <a:r>
              <a:rPr lang="zh-CN" altLang="en-US" dirty="0"/>
              <a:t>栏）</a:t>
            </a:r>
          </a:p>
        </p:txBody>
      </p:sp>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单击此处键入标题</a:t>
            </a:r>
          </a:p>
        </p:txBody>
      </p:sp>
      <p:sp>
        <p:nvSpPr>
          <p:cNvPr id="7" name="灯片编号占位符 6"/>
          <p:cNvSpPr>
            <a:spLocks noGrp="1"/>
          </p:cNvSpPr>
          <p:nvPr>
            <p:ph type="sldNum" sz="quarter" idx="12"/>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本样式页（大纲）">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7" name="灯片编号占位符 6"/>
          <p:cNvSpPr>
            <a:spLocks noGrp="1"/>
          </p:cNvSpPr>
          <p:nvPr>
            <p:ph type="sldNum" sz="quarter" idx="12"/>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sp>
        <p:nvSpPr>
          <p:cNvPr id="4" name="文本占位符 3"/>
          <p:cNvSpPr>
            <a:spLocks noGrp="1"/>
          </p:cNvSpPr>
          <p:nvPr>
            <p:ph type="body" sz="quarter" idx="13" hasCustomPrompt="1"/>
          </p:nvPr>
        </p:nvSpPr>
        <p:spPr>
          <a:xfrm>
            <a:off x="685768" y="1195290"/>
            <a:ext cx="10820464" cy="4643535"/>
          </a:xfrm>
        </p:spPr>
        <p:txBody>
          <a:bodyPr/>
          <a:lstStyle>
            <a:lvl1pPr marL="2857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2pPr>
            <a:lvl3pPr marL="12001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3pPr>
            <a:lvl4pPr marL="16573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4pPr>
            <a:lvl5pPr marL="21145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页">
    <p:spTree>
      <p:nvGrpSpPr>
        <p:cNvPr id="1" name=""/>
        <p:cNvGrpSpPr/>
        <p:nvPr/>
      </p:nvGrpSpPr>
      <p:grpSpPr>
        <a:xfrm>
          <a:off x="0" y="0"/>
          <a:ext cx="0" cy="0"/>
          <a:chOff x="0" y="0"/>
          <a:chExt cx="0" cy="0"/>
        </a:xfrm>
      </p:grpSpPr>
      <p:sp>
        <p:nvSpPr>
          <p:cNvPr id="17" name="图片占位符 15"/>
          <p:cNvSpPr>
            <a:spLocks noGrp="1"/>
          </p:cNvSpPr>
          <p:nvPr>
            <p:ph type="pic" sz="quarter" idx="12" hasCustomPrompt="1"/>
          </p:nvPr>
        </p:nvSpPr>
        <p:spPr>
          <a:xfrm>
            <a:off x="5971712" y="1351365"/>
            <a:ext cx="5206467"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4:3</a:t>
            </a:r>
            <a:r>
              <a:rPr lang="zh-CN" altLang="en-US" dirty="0"/>
              <a:t>（横向）图片</a:t>
            </a:r>
          </a:p>
        </p:txBody>
      </p:sp>
      <p:sp>
        <p:nvSpPr>
          <p:cNvPr id="18" name="Round Diagonal Corner Rectangle 9"/>
          <p:cNvSpPr/>
          <p:nvPr userDrawn="1"/>
        </p:nvSpPr>
        <p:spPr>
          <a:xfrm>
            <a:off x="931342" y="1490656"/>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0" name="文本占位符 7"/>
          <p:cNvSpPr>
            <a:spLocks noGrp="1"/>
          </p:cNvSpPr>
          <p:nvPr>
            <p:ph type="body" sz="quarter" idx="11" hasCustomPrompt="1"/>
          </p:nvPr>
        </p:nvSpPr>
        <p:spPr>
          <a:xfrm>
            <a:off x="1559113" y="1546006"/>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1</a:t>
            </a:r>
            <a:endParaRPr lang="zh-CN" altLang="en-US" dirty="0"/>
          </a:p>
        </p:txBody>
      </p:sp>
      <p:sp>
        <p:nvSpPr>
          <p:cNvPr id="21" name="文本框 20"/>
          <p:cNvSpPr txBox="1"/>
          <p:nvPr userDrawn="1"/>
        </p:nvSpPr>
        <p:spPr>
          <a:xfrm>
            <a:off x="904464" y="1590195"/>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Round Diagonal Corner Rectangle 9"/>
          <p:cNvSpPr/>
          <p:nvPr userDrawn="1"/>
        </p:nvSpPr>
        <p:spPr>
          <a:xfrm>
            <a:off x="931342" y="2519485"/>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3" name="文本占位符 7"/>
          <p:cNvSpPr>
            <a:spLocks noGrp="1"/>
          </p:cNvSpPr>
          <p:nvPr>
            <p:ph type="body" sz="quarter" idx="13" hasCustomPrompt="1"/>
          </p:nvPr>
        </p:nvSpPr>
        <p:spPr>
          <a:xfrm>
            <a:off x="1559113" y="2574835"/>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2</a:t>
            </a:r>
            <a:endParaRPr lang="zh-CN" altLang="en-US" dirty="0"/>
          </a:p>
        </p:txBody>
      </p:sp>
      <p:sp>
        <p:nvSpPr>
          <p:cNvPr id="24" name="文本框 23"/>
          <p:cNvSpPr txBox="1"/>
          <p:nvPr userDrawn="1"/>
        </p:nvSpPr>
        <p:spPr>
          <a:xfrm>
            <a:off x="904464" y="2619024"/>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Round Diagonal Corner Rectangle 9"/>
          <p:cNvSpPr/>
          <p:nvPr userDrawn="1"/>
        </p:nvSpPr>
        <p:spPr>
          <a:xfrm>
            <a:off x="931342" y="3553212"/>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6" name="文本占位符 7"/>
          <p:cNvSpPr>
            <a:spLocks noGrp="1"/>
          </p:cNvSpPr>
          <p:nvPr>
            <p:ph type="body" sz="quarter" idx="14" hasCustomPrompt="1"/>
          </p:nvPr>
        </p:nvSpPr>
        <p:spPr>
          <a:xfrm>
            <a:off x="1559113" y="3608562"/>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3</a:t>
            </a:r>
            <a:endParaRPr lang="zh-CN" altLang="en-US" dirty="0"/>
          </a:p>
        </p:txBody>
      </p:sp>
      <p:sp>
        <p:nvSpPr>
          <p:cNvPr id="27" name="文本框 26"/>
          <p:cNvSpPr txBox="1"/>
          <p:nvPr userDrawn="1"/>
        </p:nvSpPr>
        <p:spPr>
          <a:xfrm>
            <a:off x="904464" y="3652751"/>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Round Diagonal Corner Rectangle 9"/>
          <p:cNvSpPr/>
          <p:nvPr userDrawn="1"/>
        </p:nvSpPr>
        <p:spPr>
          <a:xfrm>
            <a:off x="931342" y="4590460"/>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9" name="文本占位符 7"/>
          <p:cNvSpPr>
            <a:spLocks noGrp="1"/>
          </p:cNvSpPr>
          <p:nvPr>
            <p:ph type="body" sz="quarter" idx="15" hasCustomPrompt="1"/>
          </p:nvPr>
        </p:nvSpPr>
        <p:spPr>
          <a:xfrm>
            <a:off x="1559113" y="4645810"/>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defRPr/>
            </a:pPr>
            <a:r>
              <a:rPr lang="zh-CN" altLang="en-US" dirty="0"/>
              <a:t>要点</a:t>
            </a:r>
            <a:r>
              <a:rPr lang="en-US" altLang="zh-CN" dirty="0"/>
              <a:t>4</a:t>
            </a:r>
            <a:endParaRPr lang="zh-CN" altLang="en-US" dirty="0"/>
          </a:p>
        </p:txBody>
      </p:sp>
      <p:sp>
        <p:nvSpPr>
          <p:cNvPr id="30" name="文本框 29"/>
          <p:cNvSpPr txBox="1"/>
          <p:nvPr userDrawn="1"/>
        </p:nvSpPr>
        <p:spPr>
          <a:xfrm>
            <a:off x="904464" y="4689999"/>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文本占位符 36"/>
          <p:cNvSpPr>
            <a:spLocks noGrp="1"/>
          </p:cNvSpPr>
          <p:nvPr>
            <p:ph type="body" sz="quarter" idx="16" hasCustomPrompt="1"/>
          </p:nvPr>
        </p:nvSpPr>
        <p:spPr>
          <a:xfrm>
            <a:off x="7723252"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2" name="标题 1"/>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4" name="灯片编号占位符 3"/>
          <p:cNvSpPr>
            <a:spLocks noGrp="1"/>
          </p:cNvSpPr>
          <p:nvPr>
            <p:ph type="sldNum" sz="quarter" idx="17"/>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表(Chart)页">
    <p:spTree>
      <p:nvGrpSpPr>
        <p:cNvPr id="1" name=""/>
        <p:cNvGrpSpPr/>
        <p:nvPr/>
      </p:nvGrpSpPr>
      <p:grpSpPr>
        <a:xfrm>
          <a:off x="0" y="0"/>
          <a:ext cx="0" cy="0"/>
          <a:chOff x="0" y="0"/>
          <a:chExt cx="0" cy="0"/>
        </a:xfrm>
      </p:grpSpPr>
      <p:sp>
        <p:nvSpPr>
          <p:cNvPr id="12" name="图片占位符 15"/>
          <p:cNvSpPr>
            <a:spLocks noGrp="1"/>
          </p:cNvSpPr>
          <p:nvPr>
            <p:ph type="pic" sz="quarter" idx="17" hasCustomPrompt="1"/>
          </p:nvPr>
        </p:nvSpPr>
        <p:spPr>
          <a:xfrm>
            <a:off x="801085" y="1351365"/>
            <a:ext cx="2928638"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3:4</a:t>
            </a:r>
            <a:r>
              <a:rPr lang="zh-CN" altLang="en-US" dirty="0"/>
              <a:t>（纵向）图片</a:t>
            </a:r>
          </a:p>
        </p:txBody>
      </p:sp>
      <p:sp>
        <p:nvSpPr>
          <p:cNvPr id="13" name="文本占位符 36"/>
          <p:cNvSpPr>
            <a:spLocks noGrp="1"/>
          </p:cNvSpPr>
          <p:nvPr>
            <p:ph type="body" sz="quarter" idx="16" hasCustomPrompt="1"/>
          </p:nvPr>
        </p:nvSpPr>
        <p:spPr>
          <a:xfrm>
            <a:off x="1413711"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14" name="文本占位符 7"/>
          <p:cNvSpPr>
            <a:spLocks noGrp="1"/>
          </p:cNvSpPr>
          <p:nvPr>
            <p:ph type="body" sz="quarter" idx="12" hasCustomPrompt="1"/>
          </p:nvPr>
        </p:nvSpPr>
        <p:spPr>
          <a:xfrm>
            <a:off x="4305300" y="1817024"/>
            <a:ext cx="6515100" cy="1408776"/>
          </a:xfrm>
        </p:spPr>
        <p:txBody>
          <a:bodyPr vert="horz" lIns="91440" tIns="45720" rIns="91440" bIns="45720" rtlCol="0" anchor="t">
            <a:noAutofit/>
          </a:bodyPr>
          <a:lstStyle>
            <a:lvl1pPr marL="0" marR="0" indent="0" algn="just" fontAlgn="auto">
              <a:lnSpc>
                <a:spcPct val="120000"/>
              </a:lnSpc>
              <a:spcBef>
                <a:spcPct val="0"/>
              </a:spcBef>
              <a:spcAft>
                <a:spcPts val="0"/>
              </a:spcAft>
              <a:buClrTx/>
              <a:buSzTx/>
              <a:buFontTx/>
              <a:buNone/>
              <a:defRPr kumimoji="0" lang="zh-CN" altLang="en-US" sz="14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pPr>
            <a:r>
              <a:rPr lang="zh-CN" altLang="en-US" dirty="0"/>
              <a:t>单击以键入文本</a:t>
            </a:r>
          </a:p>
        </p:txBody>
      </p:sp>
      <p:sp>
        <p:nvSpPr>
          <p:cNvPr id="15" name="文本占位符 7"/>
          <p:cNvSpPr>
            <a:spLocks noGrp="1"/>
          </p:cNvSpPr>
          <p:nvPr>
            <p:ph type="body" sz="quarter" idx="18" hasCustomPrompt="1"/>
          </p:nvPr>
        </p:nvSpPr>
        <p:spPr>
          <a:xfrm>
            <a:off x="4305300" y="1351365"/>
            <a:ext cx="2986008" cy="350634"/>
          </a:xfrm>
        </p:spPr>
        <p:txBody>
          <a:bodyPr vert="horz" lIns="91440" tIns="45720" rIns="91440" bIns="45720" rtlCol="0" anchor="ctr">
            <a:noAutofit/>
          </a:bodyPr>
          <a:lstStyle>
            <a:lvl1pPr algn="just">
              <a:defRPr kumimoji="0" lang="zh-CN" altLang="en-US" sz="2000" b="0" i="0" u="none" strike="noStrike" cap="none" spc="0" normalizeH="0" baseline="0" smtClean="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pPr>
            <a:r>
              <a:rPr lang="zh-CN" altLang="en-US" dirty="0"/>
              <a:t>标题</a:t>
            </a:r>
          </a:p>
        </p:txBody>
      </p:sp>
      <p:sp>
        <p:nvSpPr>
          <p:cNvPr id="2" name="标题 1"/>
          <p:cNvSpPr>
            <a:spLocks noGrp="1"/>
          </p:cNvSpPr>
          <p:nvPr>
            <p:ph type="title" hasCustomPrompt="1"/>
          </p:nvPr>
        </p:nvSpPr>
        <p:spPr/>
        <p:txBody>
          <a:bodyPr/>
          <a:lstStyle>
            <a:lvl1pPr marL="0" marR="0" indent="0" fontAlgn="auto">
              <a:spcBef>
                <a:spcPct val="0"/>
              </a:spcBef>
              <a:spcAft>
                <a:spcPts val="0"/>
              </a:spcAft>
              <a:buClrTx/>
              <a:buSzTx/>
              <a:buFontTx/>
              <a:buNone/>
              <a:defRPr>
                <a:latin typeface="微软雅黑" panose="020B0503020204020204" pitchFamily="34" charset="-122"/>
                <a:ea typeface="微软雅黑" panose="020B0503020204020204" pitchFamily="34" charset="-122"/>
              </a:defRPr>
            </a:lvl1pPr>
          </a:lstStyle>
          <a:p>
            <a:pPr marL="0" marR="0" lvl="0" indent="0" fontAlgn="auto">
              <a:spcBef>
                <a:spcPct val="0"/>
              </a:spcBef>
              <a:spcAft>
                <a:spcPts val="0"/>
              </a:spcAft>
              <a:buClrTx/>
              <a:buSzTx/>
              <a:buFontTx/>
              <a:buNone/>
            </a:pPr>
            <a:r>
              <a:rPr lang="zh-CN" altLang="en-US" dirty="0"/>
              <a:t>本页为示例，图表和数据请至母版中编辑</a:t>
            </a:r>
          </a:p>
        </p:txBody>
      </p:sp>
      <p:sp>
        <p:nvSpPr>
          <p:cNvPr id="4" name="灯片编号占位符 3"/>
          <p:cNvSpPr>
            <a:spLocks noGrp="1"/>
          </p:cNvSpPr>
          <p:nvPr>
            <p:ph type="sldNum" sz="quarter" idx="19"/>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联系我们">
    <p:spTree>
      <p:nvGrpSpPr>
        <p:cNvPr id="1" name=""/>
        <p:cNvGrpSpPr/>
        <p:nvPr/>
      </p:nvGrpSpPr>
      <p:grpSpPr>
        <a:xfrm>
          <a:off x="0" y="0"/>
          <a:ext cx="0" cy="0"/>
          <a:chOff x="0" y="0"/>
          <a:chExt cx="0" cy="0"/>
        </a:xfrm>
      </p:grpSpPr>
      <p:sp>
        <p:nvSpPr>
          <p:cNvPr id="15" name="矩形 14"/>
          <p:cNvSpPr/>
          <p:nvPr userDrawn="1"/>
        </p:nvSpPr>
        <p:spPr>
          <a:xfrm>
            <a:off x="-11732" y="-16262"/>
            <a:ext cx="12215236" cy="6874262"/>
          </a:xfrm>
          <a:prstGeom prst="rect">
            <a:avLst/>
          </a:prstGeom>
          <a:solidFill>
            <a:srgbClr val="FFEDC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2" name="图片 11"/>
          <p:cNvPicPr>
            <a:picLocks noChangeAspect="1"/>
          </p:cNvPicPr>
          <p:nvPr userDrawn="1"/>
        </p:nvPicPr>
        <p:blipFill rotWithShape="1">
          <a:blip r:embed="rId2" cstate="screen"/>
          <a:srcRect/>
          <a:stretch>
            <a:fillRect/>
          </a:stretch>
        </p:blipFill>
        <p:spPr>
          <a:xfrm flipH="1">
            <a:off x="8229599" y="2565512"/>
            <a:ext cx="3977209" cy="4325014"/>
          </a:xfrm>
          <a:prstGeom prst="rect">
            <a:avLst/>
          </a:prstGeom>
        </p:spPr>
      </p:pic>
      <p:sp>
        <p:nvSpPr>
          <p:cNvPr id="4" name="矩形 3"/>
          <p:cNvSpPr/>
          <p:nvPr userDrawn="1"/>
        </p:nvSpPr>
        <p:spPr>
          <a:xfrm>
            <a:off x="8229600" y="0"/>
            <a:ext cx="3962400" cy="6874263"/>
          </a:xfrm>
          <a:prstGeom prst="rect">
            <a:avLst/>
          </a:prstGeom>
          <a:solidFill>
            <a:srgbClr val="3B66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9220200" y="1855330"/>
            <a:ext cx="2070100"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联系我们</a:t>
            </a:r>
          </a:p>
        </p:txBody>
      </p:sp>
      <p:sp>
        <p:nvSpPr>
          <p:cNvPr id="21" name="矩形 20"/>
          <p:cNvSpPr/>
          <p:nvPr userDrawn="1"/>
        </p:nvSpPr>
        <p:spPr>
          <a:xfrm>
            <a:off x="9610928" y="4999016"/>
            <a:ext cx="1284051" cy="12840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9741547" y="5317875"/>
            <a:ext cx="953312"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二维码</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粘贴处 </a:t>
            </a:r>
          </a:p>
        </p:txBody>
      </p:sp>
      <p:sp>
        <p:nvSpPr>
          <p:cNvPr id="3" name="灯片编号占位符 2"/>
          <p:cNvSpPr>
            <a:spLocks noGrp="1"/>
          </p:cNvSpPr>
          <p:nvPr>
            <p:ph type="sldNum" sz="quarter" idx="31"/>
          </p:nvPr>
        </p:nvSpPr>
        <p:spPr>
          <a:xfrm>
            <a:off x="302588" y="6628598"/>
            <a:ext cx="791817" cy="226854"/>
          </a:xfrm>
          <a:prstGeom prst="roundRect">
            <a:avLst>
              <a:gd name="adj" fmla="val 50000"/>
            </a:avLst>
          </a:prstGeom>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t>‹#›</a:t>
            </a:fld>
            <a:endParaRPr lang="en-US" altLang="zh-CN"/>
          </a:p>
        </p:txBody>
      </p:sp>
      <p:pic>
        <p:nvPicPr>
          <p:cNvPr id="9" name="图片 8"/>
          <p:cNvPicPr>
            <a:picLocks noChangeAspect="1"/>
          </p:cNvPicPr>
          <p:nvPr userDrawn="1"/>
        </p:nvPicPr>
        <p:blipFill>
          <a:blip r:embed="rId3" cstate="screen"/>
          <a:stretch>
            <a:fillRect/>
          </a:stretch>
        </p:blipFill>
        <p:spPr>
          <a:xfrm>
            <a:off x="10773427" y="436111"/>
            <a:ext cx="1240878" cy="457681"/>
          </a:xfrm>
          <a:prstGeom prst="rect">
            <a:avLst/>
          </a:prstGeom>
        </p:spPr>
      </p:pic>
      <p:sp>
        <p:nvSpPr>
          <p:cNvPr id="11" name="矩形 10"/>
          <p:cNvSpPr/>
          <p:nvPr userDrawn="1"/>
        </p:nvSpPr>
        <p:spPr>
          <a:xfrm flipV="1">
            <a:off x="8241102" y="4513508"/>
            <a:ext cx="3962401" cy="82685"/>
          </a:xfrm>
          <a:prstGeom prst="rect">
            <a:avLst/>
          </a:prstGeom>
          <a:gradFill flip="none" rotWithShape="1">
            <a:gsLst>
              <a:gs pos="0">
                <a:schemeClr val="accent4">
                  <a:lumMod val="75000"/>
                </a:schemeClr>
              </a:gs>
              <a:gs pos="45000">
                <a:schemeClr val="accent4">
                  <a:lumMod val="75000"/>
                </a:schemeClr>
              </a:gs>
              <a:gs pos="100000">
                <a:schemeClr val="bg1">
                  <a:alpha val="40000"/>
                </a:schemeClr>
              </a:gs>
              <a:gs pos="77000">
                <a:schemeClr val="accent4">
                  <a:lumMod val="75000"/>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3" name="矩形 12"/>
          <p:cNvSpPr/>
          <p:nvPr userDrawn="1"/>
        </p:nvSpPr>
        <p:spPr>
          <a:xfrm>
            <a:off x="8177066" y="4601011"/>
            <a:ext cx="4014934" cy="45719"/>
          </a:xfrm>
          <a:prstGeom prst="rect">
            <a:avLst/>
          </a:prstGeom>
          <a:gradFill flip="none" rotWithShape="1">
            <a:gsLst>
              <a:gs pos="0">
                <a:srgbClr val="F0BC4D">
                  <a:alpha val="0"/>
                </a:srgbClr>
              </a:gs>
              <a:gs pos="20000">
                <a:srgbClr val="DF5F0F"/>
              </a:gs>
              <a:gs pos="36000">
                <a:srgbClr val="DF5F0F">
                  <a:shade val="67500"/>
                  <a:satMod val="115000"/>
                </a:srgbClr>
              </a:gs>
              <a:gs pos="100000">
                <a:srgbClr val="F2C150">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4" name="图片 13"/>
          <p:cNvPicPr>
            <a:picLocks noChangeAspect="1"/>
          </p:cNvPicPr>
          <p:nvPr userDrawn="1"/>
        </p:nvPicPr>
        <p:blipFill>
          <a:blip r:embed="rId4"/>
          <a:srcRect/>
          <a:stretch>
            <a:fillRect/>
          </a:stretch>
        </p:blipFill>
        <p:spPr>
          <a:xfrm>
            <a:off x="8229598" y="3328459"/>
            <a:ext cx="4029743" cy="125398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0662"/>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标题占位符 19"/>
          <p:cNvSpPr>
            <a:spLocks noGrp="1"/>
          </p:cNvSpPr>
          <p:nvPr>
            <p:ph type="title"/>
          </p:nvPr>
        </p:nvSpPr>
        <p:spPr>
          <a:xfrm>
            <a:off x="501364" y="298173"/>
            <a:ext cx="9809846" cy="482409"/>
          </a:xfrm>
          <a:prstGeom prst="rect">
            <a:avLst/>
          </a:prstGeom>
        </p:spPr>
        <p:txBody>
          <a:bodyPr vert="horz" lIns="91440" tIns="45720" rIns="91440" bIns="45720" rtlCol="0" anchor="ctr">
            <a:normAutofit/>
          </a:bodyPr>
          <a:lstStyle/>
          <a:p>
            <a:r>
              <a:rPr lang="zh-CN" altLang="en-US" dirty="0"/>
              <a:t>单击此处键入标题</a:t>
            </a:r>
          </a:p>
        </p:txBody>
      </p:sp>
      <p:sp>
        <p:nvSpPr>
          <p:cNvPr id="4" name="矩形 3"/>
          <p:cNvSpPr/>
          <p:nvPr userDrawn="1"/>
        </p:nvSpPr>
        <p:spPr>
          <a:xfrm>
            <a:off x="0" y="6631146"/>
            <a:ext cx="12192000" cy="226854"/>
          </a:xfrm>
          <a:prstGeom prst="rect">
            <a:avLst/>
          </a:prstGeom>
          <a:solidFill>
            <a:srgbClr val="1C627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9"/>
          <p:cNvSpPr txBox="1"/>
          <p:nvPr userDrawn="1"/>
        </p:nvSpPr>
        <p:spPr>
          <a:xfrm>
            <a:off x="9916631" y="6564789"/>
            <a:ext cx="2133602" cy="299313"/>
          </a:xfrm>
          <a:prstGeom prst="rect">
            <a:avLst/>
          </a:prstGeom>
          <a:noFill/>
        </p:spPr>
        <p:txBody>
          <a:bodyPr wrap="square" rtlCol="0">
            <a:spAutoFit/>
          </a:bodyPr>
          <a:lstStyle/>
          <a:p>
            <a:pPr marL="0" indent="0" algn="r">
              <a:lnSpc>
                <a:spcPct val="150000"/>
              </a:lnSpc>
              <a:buFontTx/>
              <a:buNone/>
            </a:pPr>
            <a:r>
              <a:rPr lang="en-US" sz="1000" dirty="0">
                <a:solidFill>
                  <a:schemeClr val="accent4">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www.hillstonenet.com.cn</a:t>
            </a:r>
            <a:endParaRPr lang="bg-BG" sz="1000" dirty="0">
              <a:solidFill>
                <a:schemeClr val="accent4">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a:xfrm>
            <a:off x="302588" y="6628598"/>
            <a:ext cx="791817" cy="226854"/>
          </a:xfrm>
          <a:prstGeom prst="roundRect">
            <a:avLst>
              <a:gd name="adj" fmla="val 50000"/>
            </a:avLst>
          </a:prstGeom>
          <a:noFill/>
        </p:spPr>
        <p:txBody>
          <a:bodyPr vert="horz" lIns="91440" tIns="45720" rIns="91440" bIns="45720" rtlCol="0" anchor="ctr"/>
          <a:lstStyle>
            <a:lvl1pPr>
              <a:defRPr lang="zh-CN" altLang="en-US" sz="1200" smtClean="0">
                <a:solidFill>
                  <a:srgbClr val="68A9C6"/>
                </a:solidFill>
                <a:latin typeface="思源黑体 CN Normal" panose="020B0400000000000000" pitchFamily="34" charset="-122"/>
                <a:ea typeface="思源黑体 CN Normal" panose="020B0400000000000000" pitchFamily="34" charset="-122"/>
              </a:defRPr>
            </a:lvl1pPr>
          </a:lstStyle>
          <a:p>
            <a:pPr algn="ctr"/>
            <a:fld id="{571A5C36-D067-4A8B-BD3C-F67C535F77D7}" type="slidenum">
              <a:rPr lang="en-US" altLang="zh-CN" smtClean="0"/>
              <a:t>‹#›</a:t>
            </a:fld>
            <a:endParaRPr lang="en-US" altLang="zh-CN" dirty="0"/>
          </a:p>
        </p:txBody>
      </p:sp>
      <p:sp>
        <p:nvSpPr>
          <p:cNvPr id="13" name="矩形 12"/>
          <p:cNvSpPr/>
          <p:nvPr userDrawn="1"/>
        </p:nvSpPr>
        <p:spPr>
          <a:xfrm>
            <a:off x="0" y="1"/>
            <a:ext cx="359597" cy="40457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19" name="矩形 18"/>
          <p:cNvSpPr/>
          <p:nvPr userDrawn="1"/>
        </p:nvSpPr>
        <p:spPr>
          <a:xfrm>
            <a:off x="103667" y="103355"/>
            <a:ext cx="319411" cy="677227"/>
          </a:xfrm>
          <a:prstGeom prst="rect">
            <a:avLst/>
          </a:prstGeom>
          <a:solidFill>
            <a:srgbClr val="007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4"/>
          <p:cNvGrpSpPr>
            <a:grpSpLocks noChangeAspect="1"/>
          </p:cNvGrpSpPr>
          <p:nvPr userDrawn="1"/>
        </p:nvGrpSpPr>
        <p:grpSpPr bwMode="auto">
          <a:xfrm>
            <a:off x="10877070" y="285391"/>
            <a:ext cx="1173163" cy="431800"/>
            <a:chOff x="7452" y="456"/>
            <a:chExt cx="739" cy="272"/>
          </a:xfrm>
          <a:solidFill>
            <a:schemeClr val="tx1">
              <a:lumMod val="50000"/>
              <a:lumOff val="50000"/>
            </a:schemeClr>
          </a:solidFill>
        </p:grpSpPr>
        <p:sp>
          <p:nvSpPr>
            <p:cNvPr id="7" name="Freeform 5"/>
            <p:cNvSpPr>
              <a:spLocks noEditPoints="1"/>
            </p:cNvSpPr>
            <p:nvPr userDrawn="1"/>
          </p:nvSpPr>
          <p:spPr bwMode="auto">
            <a:xfrm>
              <a:off x="8177" y="476"/>
              <a:ext cx="8" cy="10"/>
            </a:xfrm>
            <a:custGeom>
              <a:avLst/>
              <a:gdLst>
                <a:gd name="T0" fmla="*/ 4 w 16"/>
                <a:gd name="T1" fmla="*/ 22 h 22"/>
                <a:gd name="T2" fmla="*/ 0 w 16"/>
                <a:gd name="T3" fmla="*/ 22 h 22"/>
                <a:gd name="T4" fmla="*/ 0 w 16"/>
                <a:gd name="T5" fmla="*/ 0 h 22"/>
                <a:gd name="T6" fmla="*/ 7 w 16"/>
                <a:gd name="T7" fmla="*/ 0 h 22"/>
                <a:gd name="T8" fmla="*/ 14 w 16"/>
                <a:gd name="T9" fmla="*/ 2 h 22"/>
                <a:gd name="T10" fmla="*/ 16 w 16"/>
                <a:gd name="T11" fmla="*/ 7 h 22"/>
                <a:gd name="T12" fmla="*/ 14 w 16"/>
                <a:gd name="T13" fmla="*/ 12 h 22"/>
                <a:gd name="T14" fmla="*/ 9 w 16"/>
                <a:gd name="T15" fmla="*/ 14 h 22"/>
                <a:gd name="T16" fmla="*/ 16 w 16"/>
                <a:gd name="T17" fmla="*/ 22 h 22"/>
                <a:gd name="T18" fmla="*/ 12 w 16"/>
                <a:gd name="T19" fmla="*/ 22 h 22"/>
                <a:gd name="T20" fmla="*/ 4 w 16"/>
                <a:gd name="T21" fmla="*/ 12 h 22"/>
                <a:gd name="T22" fmla="*/ 4 w 16"/>
                <a:gd name="T23" fmla="*/ 22 h 22"/>
                <a:gd name="T24" fmla="*/ 4 w 16"/>
                <a:gd name="T25" fmla="*/ 12 h 22"/>
                <a:gd name="T26" fmla="*/ 6 w 16"/>
                <a:gd name="T27" fmla="*/ 12 h 22"/>
                <a:gd name="T28" fmla="*/ 11 w 16"/>
                <a:gd name="T29" fmla="*/ 11 h 22"/>
                <a:gd name="T30" fmla="*/ 13 w 16"/>
                <a:gd name="T31" fmla="*/ 7 h 22"/>
                <a:gd name="T32" fmla="*/ 11 w 16"/>
                <a:gd name="T33" fmla="*/ 4 h 22"/>
                <a:gd name="T34" fmla="*/ 6 w 16"/>
                <a:gd name="T35" fmla="*/ 3 h 22"/>
                <a:gd name="T36" fmla="*/ 4 w 16"/>
                <a:gd name="T37" fmla="*/ 3 h 22"/>
                <a:gd name="T38" fmla="*/ 4 w 16"/>
                <a:gd name="T3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4" y="22"/>
                  </a:moveTo>
                  <a:cubicBezTo>
                    <a:pt x="0" y="22"/>
                    <a:pt x="0" y="22"/>
                    <a:pt x="0" y="22"/>
                  </a:cubicBezTo>
                  <a:cubicBezTo>
                    <a:pt x="0" y="0"/>
                    <a:pt x="0" y="0"/>
                    <a:pt x="0" y="0"/>
                  </a:cubicBezTo>
                  <a:cubicBezTo>
                    <a:pt x="7" y="0"/>
                    <a:pt x="7" y="0"/>
                    <a:pt x="7" y="0"/>
                  </a:cubicBezTo>
                  <a:cubicBezTo>
                    <a:pt x="10" y="0"/>
                    <a:pt x="12" y="1"/>
                    <a:pt x="14" y="2"/>
                  </a:cubicBezTo>
                  <a:cubicBezTo>
                    <a:pt x="15" y="3"/>
                    <a:pt x="16" y="5"/>
                    <a:pt x="16" y="7"/>
                  </a:cubicBezTo>
                  <a:cubicBezTo>
                    <a:pt x="16" y="9"/>
                    <a:pt x="15" y="11"/>
                    <a:pt x="14" y="12"/>
                  </a:cubicBezTo>
                  <a:cubicBezTo>
                    <a:pt x="13" y="13"/>
                    <a:pt x="11" y="14"/>
                    <a:pt x="9" y="14"/>
                  </a:cubicBezTo>
                  <a:cubicBezTo>
                    <a:pt x="16" y="22"/>
                    <a:pt x="16" y="22"/>
                    <a:pt x="16" y="22"/>
                  </a:cubicBezTo>
                  <a:cubicBezTo>
                    <a:pt x="12" y="22"/>
                    <a:pt x="12" y="22"/>
                    <a:pt x="12" y="22"/>
                  </a:cubicBezTo>
                  <a:cubicBezTo>
                    <a:pt x="4" y="12"/>
                    <a:pt x="4" y="12"/>
                    <a:pt x="4" y="12"/>
                  </a:cubicBezTo>
                  <a:lnTo>
                    <a:pt x="4" y="22"/>
                  </a:lnTo>
                  <a:close/>
                  <a:moveTo>
                    <a:pt x="4" y="12"/>
                  </a:moveTo>
                  <a:cubicBezTo>
                    <a:pt x="6" y="12"/>
                    <a:pt x="6" y="12"/>
                    <a:pt x="6" y="12"/>
                  </a:cubicBezTo>
                  <a:cubicBezTo>
                    <a:pt x="8" y="12"/>
                    <a:pt x="10" y="11"/>
                    <a:pt x="11" y="11"/>
                  </a:cubicBezTo>
                  <a:cubicBezTo>
                    <a:pt x="12" y="10"/>
                    <a:pt x="13" y="9"/>
                    <a:pt x="13" y="7"/>
                  </a:cubicBezTo>
                  <a:cubicBezTo>
                    <a:pt x="13" y="6"/>
                    <a:pt x="12" y="5"/>
                    <a:pt x="11" y="4"/>
                  </a:cubicBezTo>
                  <a:cubicBezTo>
                    <a:pt x="10" y="3"/>
                    <a:pt x="9" y="3"/>
                    <a:pt x="6" y="3"/>
                  </a:cubicBezTo>
                  <a:cubicBezTo>
                    <a:pt x="4" y="3"/>
                    <a:pt x="4" y="3"/>
                    <a:pt x="4" y="3"/>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8170" y="472"/>
              <a:ext cx="21" cy="19"/>
            </a:xfrm>
            <a:custGeom>
              <a:avLst/>
              <a:gdLst>
                <a:gd name="T0" fmla="*/ 38 w 42"/>
                <a:gd name="T1" fmla="*/ 19 h 39"/>
                <a:gd name="T2" fmla="*/ 33 w 42"/>
                <a:gd name="T3" fmla="*/ 31 h 39"/>
                <a:gd name="T4" fmla="*/ 21 w 42"/>
                <a:gd name="T5" fmla="*/ 35 h 39"/>
                <a:gd name="T6" fmla="*/ 9 w 42"/>
                <a:gd name="T7" fmla="*/ 31 h 39"/>
                <a:gd name="T8" fmla="*/ 3 w 42"/>
                <a:gd name="T9" fmla="*/ 19 h 39"/>
                <a:gd name="T10" fmla="*/ 21 w 42"/>
                <a:gd name="T11" fmla="*/ 3 h 39"/>
                <a:gd name="T12" fmla="*/ 38 w 42"/>
                <a:gd name="T13" fmla="*/ 19 h 39"/>
                <a:gd name="T14" fmla="*/ 21 w 42"/>
                <a:gd name="T15" fmla="*/ 0 h 39"/>
                <a:gd name="T16" fmla="*/ 0 w 42"/>
                <a:gd name="T17" fmla="*/ 19 h 39"/>
                <a:gd name="T18" fmla="*/ 6 w 42"/>
                <a:gd name="T19" fmla="*/ 33 h 39"/>
                <a:gd name="T20" fmla="*/ 21 w 42"/>
                <a:gd name="T21" fmla="*/ 39 h 39"/>
                <a:gd name="T22" fmla="*/ 36 w 42"/>
                <a:gd name="T23" fmla="*/ 33 h 39"/>
                <a:gd name="T24" fmla="*/ 42 w 42"/>
                <a:gd name="T25" fmla="*/ 19 h 39"/>
                <a:gd name="T26" fmla="*/ 21 w 42"/>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9">
                  <a:moveTo>
                    <a:pt x="38" y="19"/>
                  </a:moveTo>
                  <a:cubicBezTo>
                    <a:pt x="38" y="23"/>
                    <a:pt x="37" y="28"/>
                    <a:pt x="33" y="31"/>
                  </a:cubicBezTo>
                  <a:cubicBezTo>
                    <a:pt x="30" y="34"/>
                    <a:pt x="26" y="35"/>
                    <a:pt x="21" y="35"/>
                  </a:cubicBezTo>
                  <a:cubicBezTo>
                    <a:pt x="16" y="35"/>
                    <a:pt x="12" y="34"/>
                    <a:pt x="9" y="31"/>
                  </a:cubicBezTo>
                  <a:cubicBezTo>
                    <a:pt x="5" y="28"/>
                    <a:pt x="3" y="23"/>
                    <a:pt x="3" y="19"/>
                  </a:cubicBezTo>
                  <a:cubicBezTo>
                    <a:pt x="3" y="10"/>
                    <a:pt x="11" y="3"/>
                    <a:pt x="21" y="3"/>
                  </a:cubicBezTo>
                  <a:cubicBezTo>
                    <a:pt x="31" y="3"/>
                    <a:pt x="38" y="10"/>
                    <a:pt x="38" y="19"/>
                  </a:cubicBezTo>
                  <a:close/>
                  <a:moveTo>
                    <a:pt x="21" y="0"/>
                  </a:moveTo>
                  <a:cubicBezTo>
                    <a:pt x="9" y="0"/>
                    <a:pt x="0" y="8"/>
                    <a:pt x="0" y="19"/>
                  </a:cubicBezTo>
                  <a:cubicBezTo>
                    <a:pt x="0" y="24"/>
                    <a:pt x="2" y="29"/>
                    <a:pt x="6" y="33"/>
                  </a:cubicBezTo>
                  <a:cubicBezTo>
                    <a:pt x="10" y="37"/>
                    <a:pt x="15" y="39"/>
                    <a:pt x="21" y="39"/>
                  </a:cubicBezTo>
                  <a:cubicBezTo>
                    <a:pt x="26" y="39"/>
                    <a:pt x="32" y="37"/>
                    <a:pt x="36" y="33"/>
                  </a:cubicBezTo>
                  <a:cubicBezTo>
                    <a:pt x="40" y="29"/>
                    <a:pt x="42" y="24"/>
                    <a:pt x="42" y="19"/>
                  </a:cubicBezTo>
                  <a:cubicBezTo>
                    <a:pt x="42" y="8"/>
                    <a:pt x="32"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userDrawn="1"/>
          </p:nvSpPr>
          <p:spPr bwMode="auto">
            <a:xfrm>
              <a:off x="7619" y="456"/>
              <a:ext cx="48" cy="131"/>
            </a:xfrm>
            <a:custGeom>
              <a:avLst/>
              <a:gdLst>
                <a:gd name="T0" fmla="*/ 28 w 48"/>
                <a:gd name="T1" fmla="*/ 131 h 131"/>
                <a:gd name="T2" fmla="*/ 0 w 48"/>
                <a:gd name="T3" fmla="*/ 131 h 131"/>
                <a:gd name="T4" fmla="*/ 20 w 48"/>
                <a:gd name="T5" fmla="*/ 0 h 131"/>
                <a:gd name="T6" fmla="*/ 48 w 48"/>
                <a:gd name="T7" fmla="*/ 0 h 131"/>
                <a:gd name="T8" fmla="*/ 28 w 48"/>
                <a:gd name="T9" fmla="*/ 131 h 131"/>
              </a:gdLst>
              <a:ahLst/>
              <a:cxnLst>
                <a:cxn ang="0">
                  <a:pos x="T0" y="T1"/>
                </a:cxn>
                <a:cxn ang="0">
                  <a:pos x="T2" y="T3"/>
                </a:cxn>
                <a:cxn ang="0">
                  <a:pos x="T4" y="T5"/>
                </a:cxn>
                <a:cxn ang="0">
                  <a:pos x="T6" y="T7"/>
                </a:cxn>
                <a:cxn ang="0">
                  <a:pos x="T8" y="T9"/>
                </a:cxn>
              </a:cxnLst>
              <a:rect l="0" t="0" r="r" b="b"/>
              <a:pathLst>
                <a:path w="48" h="131">
                  <a:moveTo>
                    <a:pt x="28" y="131"/>
                  </a:moveTo>
                  <a:lnTo>
                    <a:pt x="0" y="131"/>
                  </a:lnTo>
                  <a:lnTo>
                    <a:pt x="20" y="0"/>
                  </a:lnTo>
                  <a:lnTo>
                    <a:pt x="48" y="0"/>
                  </a:lnTo>
                  <a:lnTo>
                    <a:pt x="28"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userDrawn="1"/>
          </p:nvSpPr>
          <p:spPr bwMode="auto">
            <a:xfrm>
              <a:off x="7458" y="636"/>
              <a:ext cx="94" cy="91"/>
            </a:xfrm>
            <a:custGeom>
              <a:avLst/>
              <a:gdLst>
                <a:gd name="T0" fmla="*/ 54 w 94"/>
                <a:gd name="T1" fmla="*/ 0 h 91"/>
                <a:gd name="T2" fmla="*/ 54 w 94"/>
                <a:gd name="T3" fmla="*/ 79 h 91"/>
                <a:gd name="T4" fmla="*/ 80 w 94"/>
                <a:gd name="T5" fmla="*/ 79 h 91"/>
                <a:gd name="T6" fmla="*/ 80 w 94"/>
                <a:gd name="T7" fmla="*/ 15 h 91"/>
                <a:gd name="T8" fmla="*/ 94 w 94"/>
                <a:gd name="T9" fmla="*/ 15 h 91"/>
                <a:gd name="T10" fmla="*/ 94 w 94"/>
                <a:gd name="T11" fmla="*/ 91 h 91"/>
                <a:gd name="T12" fmla="*/ 0 w 94"/>
                <a:gd name="T13" fmla="*/ 91 h 91"/>
                <a:gd name="T14" fmla="*/ 1 w 94"/>
                <a:gd name="T15" fmla="*/ 15 h 91"/>
                <a:gd name="T16" fmla="*/ 15 w 94"/>
                <a:gd name="T17" fmla="*/ 15 h 91"/>
                <a:gd name="T18" fmla="*/ 15 w 94"/>
                <a:gd name="T19" fmla="*/ 79 h 91"/>
                <a:gd name="T20" fmla="*/ 40 w 94"/>
                <a:gd name="T21" fmla="*/ 79 h 91"/>
                <a:gd name="T22" fmla="*/ 40 w 94"/>
                <a:gd name="T23" fmla="*/ 0 h 91"/>
                <a:gd name="T24" fmla="*/ 54 w 9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1">
                  <a:moveTo>
                    <a:pt x="54" y="0"/>
                  </a:moveTo>
                  <a:lnTo>
                    <a:pt x="54" y="79"/>
                  </a:lnTo>
                  <a:lnTo>
                    <a:pt x="80" y="79"/>
                  </a:lnTo>
                  <a:lnTo>
                    <a:pt x="80" y="15"/>
                  </a:lnTo>
                  <a:lnTo>
                    <a:pt x="94" y="15"/>
                  </a:lnTo>
                  <a:lnTo>
                    <a:pt x="94" y="91"/>
                  </a:lnTo>
                  <a:lnTo>
                    <a:pt x="0" y="91"/>
                  </a:lnTo>
                  <a:lnTo>
                    <a:pt x="1" y="15"/>
                  </a:lnTo>
                  <a:lnTo>
                    <a:pt x="15" y="15"/>
                  </a:lnTo>
                  <a:lnTo>
                    <a:pt x="15" y="79"/>
                  </a:lnTo>
                  <a:lnTo>
                    <a:pt x="40" y="79"/>
                  </a:lnTo>
                  <a:lnTo>
                    <a:pt x="40"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a:spLocks noEditPoints="1"/>
            </p:cNvSpPr>
            <p:nvPr userDrawn="1"/>
          </p:nvSpPr>
          <p:spPr bwMode="auto">
            <a:xfrm>
              <a:off x="7653" y="640"/>
              <a:ext cx="108" cy="87"/>
            </a:xfrm>
            <a:custGeom>
              <a:avLst/>
              <a:gdLst>
                <a:gd name="T0" fmla="*/ 223 w 223"/>
                <a:gd name="T1" fmla="*/ 25 h 179"/>
                <a:gd name="T2" fmla="*/ 97 w 223"/>
                <a:gd name="T3" fmla="*/ 25 h 179"/>
                <a:gd name="T4" fmla="*/ 93 w 223"/>
                <a:gd name="T5" fmla="*/ 42 h 179"/>
                <a:gd name="T6" fmla="*/ 88 w 223"/>
                <a:gd name="T7" fmla="*/ 60 h 179"/>
                <a:gd name="T8" fmla="*/ 83 w 223"/>
                <a:gd name="T9" fmla="*/ 73 h 179"/>
                <a:gd name="T10" fmla="*/ 205 w 223"/>
                <a:gd name="T11" fmla="*/ 74 h 179"/>
                <a:gd name="T12" fmla="*/ 205 w 223"/>
                <a:gd name="T13" fmla="*/ 179 h 179"/>
                <a:gd name="T14" fmla="*/ 63 w 223"/>
                <a:gd name="T15" fmla="*/ 179 h 179"/>
                <a:gd name="T16" fmla="*/ 63 w 223"/>
                <a:gd name="T17" fmla="*/ 110 h 179"/>
                <a:gd name="T18" fmla="*/ 37 w 223"/>
                <a:gd name="T19" fmla="*/ 137 h 179"/>
                <a:gd name="T20" fmla="*/ 14 w 223"/>
                <a:gd name="T21" fmla="*/ 156 h 179"/>
                <a:gd name="T22" fmla="*/ 4 w 223"/>
                <a:gd name="T23" fmla="*/ 133 h 179"/>
                <a:gd name="T24" fmla="*/ 0 w 223"/>
                <a:gd name="T25" fmla="*/ 127 h 179"/>
                <a:gd name="T26" fmla="*/ 9 w 223"/>
                <a:gd name="T27" fmla="*/ 123 h 179"/>
                <a:gd name="T28" fmla="*/ 26 w 223"/>
                <a:gd name="T29" fmla="*/ 109 h 179"/>
                <a:gd name="T30" fmla="*/ 46 w 223"/>
                <a:gd name="T31" fmla="*/ 85 h 179"/>
                <a:gd name="T32" fmla="*/ 59 w 223"/>
                <a:gd name="T33" fmla="*/ 57 h 179"/>
                <a:gd name="T34" fmla="*/ 65 w 223"/>
                <a:gd name="T35" fmla="*/ 32 h 179"/>
                <a:gd name="T36" fmla="*/ 67 w 223"/>
                <a:gd name="T37" fmla="*/ 25 h 179"/>
                <a:gd name="T38" fmla="*/ 6 w 223"/>
                <a:gd name="T39" fmla="*/ 25 h 179"/>
                <a:gd name="T40" fmla="*/ 6 w 223"/>
                <a:gd name="T41" fmla="*/ 0 h 179"/>
                <a:gd name="T42" fmla="*/ 223 w 223"/>
                <a:gd name="T43" fmla="*/ 0 h 179"/>
                <a:gd name="T44" fmla="*/ 223 w 223"/>
                <a:gd name="T45" fmla="*/ 25 h 179"/>
                <a:gd name="T46" fmla="*/ 91 w 223"/>
                <a:gd name="T47" fmla="*/ 98 h 179"/>
                <a:gd name="T48" fmla="*/ 91 w 223"/>
                <a:gd name="T49" fmla="*/ 156 h 179"/>
                <a:gd name="T50" fmla="*/ 177 w 223"/>
                <a:gd name="T51" fmla="*/ 156 h 179"/>
                <a:gd name="T52" fmla="*/ 177 w 223"/>
                <a:gd name="T53" fmla="*/ 98 h 179"/>
                <a:gd name="T54" fmla="*/ 91 w 223"/>
                <a:gd name="T55" fmla="*/ 9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179">
                  <a:moveTo>
                    <a:pt x="223" y="25"/>
                  </a:moveTo>
                  <a:cubicBezTo>
                    <a:pt x="97" y="25"/>
                    <a:pt x="97" y="25"/>
                    <a:pt x="97" y="25"/>
                  </a:cubicBezTo>
                  <a:cubicBezTo>
                    <a:pt x="96" y="31"/>
                    <a:pt x="94" y="35"/>
                    <a:pt x="93" y="42"/>
                  </a:cubicBezTo>
                  <a:cubicBezTo>
                    <a:pt x="92" y="48"/>
                    <a:pt x="90" y="54"/>
                    <a:pt x="88" y="60"/>
                  </a:cubicBezTo>
                  <a:cubicBezTo>
                    <a:pt x="83" y="73"/>
                    <a:pt x="83" y="73"/>
                    <a:pt x="83" y="73"/>
                  </a:cubicBezTo>
                  <a:cubicBezTo>
                    <a:pt x="205" y="74"/>
                    <a:pt x="205" y="74"/>
                    <a:pt x="205" y="74"/>
                  </a:cubicBezTo>
                  <a:cubicBezTo>
                    <a:pt x="205" y="179"/>
                    <a:pt x="205" y="179"/>
                    <a:pt x="205" y="179"/>
                  </a:cubicBezTo>
                  <a:cubicBezTo>
                    <a:pt x="63" y="179"/>
                    <a:pt x="63" y="179"/>
                    <a:pt x="63" y="179"/>
                  </a:cubicBezTo>
                  <a:cubicBezTo>
                    <a:pt x="63" y="110"/>
                    <a:pt x="63" y="110"/>
                    <a:pt x="63" y="110"/>
                  </a:cubicBezTo>
                  <a:cubicBezTo>
                    <a:pt x="53" y="122"/>
                    <a:pt x="44" y="131"/>
                    <a:pt x="37" y="137"/>
                  </a:cubicBezTo>
                  <a:cubicBezTo>
                    <a:pt x="30" y="144"/>
                    <a:pt x="22" y="150"/>
                    <a:pt x="14" y="156"/>
                  </a:cubicBezTo>
                  <a:cubicBezTo>
                    <a:pt x="9" y="143"/>
                    <a:pt x="6" y="135"/>
                    <a:pt x="4" y="133"/>
                  </a:cubicBezTo>
                  <a:cubicBezTo>
                    <a:pt x="0" y="127"/>
                    <a:pt x="0" y="127"/>
                    <a:pt x="0" y="127"/>
                  </a:cubicBezTo>
                  <a:cubicBezTo>
                    <a:pt x="3" y="126"/>
                    <a:pt x="6" y="124"/>
                    <a:pt x="9" y="123"/>
                  </a:cubicBezTo>
                  <a:cubicBezTo>
                    <a:pt x="12" y="121"/>
                    <a:pt x="18" y="117"/>
                    <a:pt x="26" y="109"/>
                  </a:cubicBezTo>
                  <a:cubicBezTo>
                    <a:pt x="35" y="102"/>
                    <a:pt x="41" y="93"/>
                    <a:pt x="46" y="85"/>
                  </a:cubicBezTo>
                  <a:cubicBezTo>
                    <a:pt x="51" y="76"/>
                    <a:pt x="55" y="67"/>
                    <a:pt x="59" y="57"/>
                  </a:cubicBezTo>
                  <a:cubicBezTo>
                    <a:pt x="62" y="48"/>
                    <a:pt x="64" y="39"/>
                    <a:pt x="65" y="32"/>
                  </a:cubicBezTo>
                  <a:cubicBezTo>
                    <a:pt x="67" y="25"/>
                    <a:pt x="67" y="25"/>
                    <a:pt x="67" y="25"/>
                  </a:cubicBezTo>
                  <a:cubicBezTo>
                    <a:pt x="6" y="25"/>
                    <a:pt x="6" y="25"/>
                    <a:pt x="6" y="25"/>
                  </a:cubicBezTo>
                  <a:cubicBezTo>
                    <a:pt x="6" y="0"/>
                    <a:pt x="6" y="0"/>
                    <a:pt x="6" y="0"/>
                  </a:cubicBezTo>
                  <a:cubicBezTo>
                    <a:pt x="223" y="0"/>
                    <a:pt x="223" y="0"/>
                    <a:pt x="223" y="0"/>
                  </a:cubicBezTo>
                  <a:lnTo>
                    <a:pt x="223" y="25"/>
                  </a:lnTo>
                  <a:close/>
                  <a:moveTo>
                    <a:pt x="91" y="98"/>
                  </a:moveTo>
                  <a:cubicBezTo>
                    <a:pt x="91" y="156"/>
                    <a:pt x="91" y="156"/>
                    <a:pt x="91" y="156"/>
                  </a:cubicBezTo>
                  <a:cubicBezTo>
                    <a:pt x="177" y="156"/>
                    <a:pt x="177" y="156"/>
                    <a:pt x="177" y="156"/>
                  </a:cubicBezTo>
                  <a:cubicBezTo>
                    <a:pt x="177" y="98"/>
                    <a:pt x="177" y="98"/>
                    <a:pt x="177" y="98"/>
                  </a:cubicBezTo>
                  <a:lnTo>
                    <a:pt x="91"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userDrawn="1"/>
          </p:nvSpPr>
          <p:spPr bwMode="auto">
            <a:xfrm>
              <a:off x="7862" y="640"/>
              <a:ext cx="93" cy="88"/>
            </a:xfrm>
            <a:custGeom>
              <a:avLst/>
              <a:gdLst>
                <a:gd name="T0" fmla="*/ 0 w 191"/>
                <a:gd name="T1" fmla="*/ 0 h 180"/>
                <a:gd name="T2" fmla="*/ 163 w 191"/>
                <a:gd name="T3" fmla="*/ 0 h 180"/>
                <a:gd name="T4" fmla="*/ 191 w 191"/>
                <a:gd name="T5" fmla="*/ 153 h 180"/>
                <a:gd name="T6" fmla="*/ 177 w 191"/>
                <a:gd name="T7" fmla="*/ 175 h 180"/>
                <a:gd name="T8" fmla="*/ 144 w 191"/>
                <a:gd name="T9" fmla="*/ 171 h 180"/>
                <a:gd name="T10" fmla="*/ 135 w 191"/>
                <a:gd name="T11" fmla="*/ 149 h 180"/>
                <a:gd name="T12" fmla="*/ 161 w 191"/>
                <a:gd name="T13" fmla="*/ 148 h 180"/>
                <a:gd name="T14" fmla="*/ 162 w 191"/>
                <a:gd name="T15" fmla="*/ 25 h 180"/>
                <a:gd name="T16" fmla="*/ 30 w 191"/>
                <a:gd name="T17" fmla="*/ 56 h 180"/>
                <a:gd name="T18" fmla="*/ 49 w 191"/>
                <a:gd name="T19" fmla="*/ 44 h 180"/>
                <a:gd name="T20" fmla="*/ 63 w 191"/>
                <a:gd name="T21" fmla="*/ 50 h 180"/>
                <a:gd name="T22" fmla="*/ 64 w 191"/>
                <a:gd name="T23" fmla="*/ 31 h 180"/>
                <a:gd name="T24" fmla="*/ 91 w 191"/>
                <a:gd name="T25" fmla="*/ 44 h 180"/>
                <a:gd name="T26" fmla="*/ 88 w 191"/>
                <a:gd name="T27" fmla="*/ 57 h 180"/>
                <a:gd name="T28" fmla="*/ 108 w 191"/>
                <a:gd name="T29" fmla="*/ 44 h 180"/>
                <a:gd name="T30" fmla="*/ 122 w 191"/>
                <a:gd name="T31" fmla="*/ 37 h 180"/>
                <a:gd name="T32" fmla="*/ 151 w 191"/>
                <a:gd name="T33" fmla="*/ 34 h 180"/>
                <a:gd name="T34" fmla="*/ 148 w 191"/>
                <a:gd name="T35" fmla="*/ 53 h 180"/>
                <a:gd name="T36" fmla="*/ 140 w 191"/>
                <a:gd name="T37" fmla="*/ 88 h 180"/>
                <a:gd name="T38" fmla="*/ 162 w 191"/>
                <a:gd name="T39" fmla="*/ 123 h 180"/>
                <a:gd name="T40" fmla="*/ 135 w 191"/>
                <a:gd name="T41" fmla="*/ 135 h 180"/>
                <a:gd name="T42" fmla="*/ 113 w 191"/>
                <a:gd name="T43" fmla="*/ 143 h 180"/>
                <a:gd name="T44" fmla="*/ 94 w 191"/>
                <a:gd name="T45" fmla="*/ 149 h 180"/>
                <a:gd name="T46" fmla="*/ 97 w 191"/>
                <a:gd name="T47" fmla="*/ 120 h 180"/>
                <a:gd name="T48" fmla="*/ 111 w 191"/>
                <a:gd name="T49" fmla="*/ 95 h 180"/>
                <a:gd name="T50" fmla="*/ 87 w 191"/>
                <a:gd name="T51" fmla="*/ 59 h 180"/>
                <a:gd name="T52" fmla="*/ 81 w 191"/>
                <a:gd name="T53" fmla="*/ 88 h 180"/>
                <a:gd name="T54" fmla="*/ 80 w 191"/>
                <a:gd name="T55" fmla="*/ 129 h 180"/>
                <a:gd name="T56" fmla="*/ 72 w 191"/>
                <a:gd name="T57" fmla="*/ 125 h 180"/>
                <a:gd name="T58" fmla="*/ 63 w 191"/>
                <a:gd name="T59" fmla="*/ 128 h 180"/>
                <a:gd name="T60" fmla="*/ 42 w 191"/>
                <a:gd name="T61" fmla="*/ 143 h 180"/>
                <a:gd name="T62" fmla="*/ 30 w 191"/>
                <a:gd name="T63" fmla="*/ 179 h 180"/>
                <a:gd name="T64" fmla="*/ 30 w 191"/>
                <a:gd name="T65" fmla="*/ 128 h 180"/>
                <a:gd name="T66" fmla="*/ 52 w 191"/>
                <a:gd name="T67" fmla="*/ 91 h 180"/>
                <a:gd name="T68" fmla="*/ 30 w 191"/>
                <a:gd name="T69" fmla="*/ 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80">
                  <a:moveTo>
                    <a:pt x="0" y="179"/>
                  </a:moveTo>
                  <a:cubicBezTo>
                    <a:pt x="0" y="0"/>
                    <a:pt x="0" y="0"/>
                    <a:pt x="0" y="0"/>
                  </a:cubicBezTo>
                  <a:cubicBezTo>
                    <a:pt x="28" y="0"/>
                    <a:pt x="28" y="0"/>
                    <a:pt x="28" y="0"/>
                  </a:cubicBezTo>
                  <a:cubicBezTo>
                    <a:pt x="163" y="0"/>
                    <a:pt x="163" y="0"/>
                    <a:pt x="163" y="0"/>
                  </a:cubicBezTo>
                  <a:cubicBezTo>
                    <a:pt x="191" y="0"/>
                    <a:pt x="191" y="0"/>
                    <a:pt x="191" y="0"/>
                  </a:cubicBezTo>
                  <a:cubicBezTo>
                    <a:pt x="191" y="153"/>
                    <a:pt x="191" y="153"/>
                    <a:pt x="191" y="153"/>
                  </a:cubicBezTo>
                  <a:cubicBezTo>
                    <a:pt x="191" y="158"/>
                    <a:pt x="190" y="162"/>
                    <a:pt x="189" y="166"/>
                  </a:cubicBezTo>
                  <a:cubicBezTo>
                    <a:pt x="188" y="170"/>
                    <a:pt x="184" y="173"/>
                    <a:pt x="177" y="175"/>
                  </a:cubicBezTo>
                  <a:cubicBezTo>
                    <a:pt x="171" y="177"/>
                    <a:pt x="160" y="179"/>
                    <a:pt x="145" y="180"/>
                  </a:cubicBezTo>
                  <a:cubicBezTo>
                    <a:pt x="145" y="178"/>
                    <a:pt x="144" y="175"/>
                    <a:pt x="144" y="171"/>
                  </a:cubicBezTo>
                  <a:cubicBezTo>
                    <a:pt x="143" y="168"/>
                    <a:pt x="141" y="163"/>
                    <a:pt x="138" y="156"/>
                  </a:cubicBezTo>
                  <a:cubicBezTo>
                    <a:pt x="135" y="149"/>
                    <a:pt x="135" y="149"/>
                    <a:pt x="135" y="149"/>
                  </a:cubicBezTo>
                  <a:cubicBezTo>
                    <a:pt x="140" y="150"/>
                    <a:pt x="145" y="150"/>
                    <a:pt x="150" y="150"/>
                  </a:cubicBezTo>
                  <a:cubicBezTo>
                    <a:pt x="156" y="150"/>
                    <a:pt x="160" y="150"/>
                    <a:pt x="161" y="148"/>
                  </a:cubicBezTo>
                  <a:cubicBezTo>
                    <a:pt x="162" y="147"/>
                    <a:pt x="162" y="145"/>
                    <a:pt x="162" y="142"/>
                  </a:cubicBezTo>
                  <a:cubicBezTo>
                    <a:pt x="162" y="25"/>
                    <a:pt x="162" y="25"/>
                    <a:pt x="162" y="25"/>
                  </a:cubicBezTo>
                  <a:cubicBezTo>
                    <a:pt x="30" y="25"/>
                    <a:pt x="30" y="25"/>
                    <a:pt x="30" y="25"/>
                  </a:cubicBezTo>
                  <a:cubicBezTo>
                    <a:pt x="30" y="56"/>
                    <a:pt x="30" y="56"/>
                    <a:pt x="30" y="56"/>
                  </a:cubicBezTo>
                  <a:cubicBezTo>
                    <a:pt x="32" y="55"/>
                    <a:pt x="34" y="54"/>
                    <a:pt x="36" y="53"/>
                  </a:cubicBezTo>
                  <a:cubicBezTo>
                    <a:pt x="39" y="52"/>
                    <a:pt x="43" y="49"/>
                    <a:pt x="49" y="44"/>
                  </a:cubicBezTo>
                  <a:cubicBezTo>
                    <a:pt x="52" y="49"/>
                    <a:pt x="56" y="55"/>
                    <a:pt x="61" y="61"/>
                  </a:cubicBezTo>
                  <a:cubicBezTo>
                    <a:pt x="62" y="57"/>
                    <a:pt x="63" y="54"/>
                    <a:pt x="63" y="50"/>
                  </a:cubicBezTo>
                  <a:cubicBezTo>
                    <a:pt x="64" y="47"/>
                    <a:pt x="64" y="43"/>
                    <a:pt x="64" y="40"/>
                  </a:cubicBezTo>
                  <a:cubicBezTo>
                    <a:pt x="64" y="31"/>
                    <a:pt x="64" y="31"/>
                    <a:pt x="64" y="31"/>
                  </a:cubicBezTo>
                  <a:cubicBezTo>
                    <a:pt x="72" y="33"/>
                    <a:pt x="82" y="34"/>
                    <a:pt x="93" y="35"/>
                  </a:cubicBezTo>
                  <a:cubicBezTo>
                    <a:pt x="93" y="38"/>
                    <a:pt x="92" y="41"/>
                    <a:pt x="91" y="44"/>
                  </a:cubicBezTo>
                  <a:cubicBezTo>
                    <a:pt x="91" y="48"/>
                    <a:pt x="91" y="50"/>
                    <a:pt x="91" y="50"/>
                  </a:cubicBezTo>
                  <a:cubicBezTo>
                    <a:pt x="88" y="57"/>
                    <a:pt x="88" y="57"/>
                    <a:pt x="88" y="57"/>
                  </a:cubicBezTo>
                  <a:cubicBezTo>
                    <a:pt x="95" y="54"/>
                    <a:pt x="100" y="51"/>
                    <a:pt x="103" y="49"/>
                  </a:cubicBezTo>
                  <a:cubicBezTo>
                    <a:pt x="108" y="44"/>
                    <a:pt x="108" y="44"/>
                    <a:pt x="108" y="44"/>
                  </a:cubicBezTo>
                  <a:cubicBezTo>
                    <a:pt x="112" y="49"/>
                    <a:pt x="115" y="53"/>
                    <a:pt x="120" y="59"/>
                  </a:cubicBezTo>
                  <a:cubicBezTo>
                    <a:pt x="121" y="48"/>
                    <a:pt x="122" y="41"/>
                    <a:pt x="122" y="37"/>
                  </a:cubicBezTo>
                  <a:cubicBezTo>
                    <a:pt x="122" y="30"/>
                    <a:pt x="122" y="30"/>
                    <a:pt x="122" y="30"/>
                  </a:cubicBezTo>
                  <a:cubicBezTo>
                    <a:pt x="132" y="32"/>
                    <a:pt x="142" y="33"/>
                    <a:pt x="151" y="34"/>
                  </a:cubicBezTo>
                  <a:cubicBezTo>
                    <a:pt x="150" y="36"/>
                    <a:pt x="150" y="39"/>
                    <a:pt x="150" y="40"/>
                  </a:cubicBezTo>
                  <a:cubicBezTo>
                    <a:pt x="148" y="53"/>
                    <a:pt x="148" y="53"/>
                    <a:pt x="148" y="53"/>
                  </a:cubicBezTo>
                  <a:cubicBezTo>
                    <a:pt x="146" y="62"/>
                    <a:pt x="145" y="69"/>
                    <a:pt x="144" y="74"/>
                  </a:cubicBezTo>
                  <a:cubicBezTo>
                    <a:pt x="140" y="88"/>
                    <a:pt x="140" y="88"/>
                    <a:pt x="140" y="88"/>
                  </a:cubicBezTo>
                  <a:cubicBezTo>
                    <a:pt x="152" y="106"/>
                    <a:pt x="157" y="115"/>
                    <a:pt x="158" y="115"/>
                  </a:cubicBezTo>
                  <a:cubicBezTo>
                    <a:pt x="162" y="123"/>
                    <a:pt x="162" y="123"/>
                    <a:pt x="162" y="123"/>
                  </a:cubicBezTo>
                  <a:cubicBezTo>
                    <a:pt x="155" y="127"/>
                    <a:pt x="146" y="135"/>
                    <a:pt x="138" y="143"/>
                  </a:cubicBezTo>
                  <a:cubicBezTo>
                    <a:pt x="136" y="136"/>
                    <a:pt x="136" y="136"/>
                    <a:pt x="135" y="135"/>
                  </a:cubicBezTo>
                  <a:cubicBezTo>
                    <a:pt x="129" y="118"/>
                    <a:pt x="129" y="118"/>
                    <a:pt x="129" y="118"/>
                  </a:cubicBezTo>
                  <a:cubicBezTo>
                    <a:pt x="121" y="131"/>
                    <a:pt x="116" y="140"/>
                    <a:pt x="113" y="143"/>
                  </a:cubicBezTo>
                  <a:cubicBezTo>
                    <a:pt x="110" y="147"/>
                    <a:pt x="107" y="151"/>
                    <a:pt x="102" y="156"/>
                  </a:cubicBezTo>
                  <a:cubicBezTo>
                    <a:pt x="99" y="153"/>
                    <a:pt x="97" y="151"/>
                    <a:pt x="94" y="149"/>
                  </a:cubicBezTo>
                  <a:cubicBezTo>
                    <a:pt x="92" y="147"/>
                    <a:pt x="87" y="144"/>
                    <a:pt x="79" y="140"/>
                  </a:cubicBezTo>
                  <a:cubicBezTo>
                    <a:pt x="87" y="133"/>
                    <a:pt x="93" y="126"/>
                    <a:pt x="97" y="120"/>
                  </a:cubicBezTo>
                  <a:cubicBezTo>
                    <a:pt x="102" y="113"/>
                    <a:pt x="105" y="111"/>
                    <a:pt x="107" y="105"/>
                  </a:cubicBezTo>
                  <a:cubicBezTo>
                    <a:pt x="111" y="95"/>
                    <a:pt x="111" y="95"/>
                    <a:pt x="111" y="95"/>
                  </a:cubicBezTo>
                  <a:cubicBezTo>
                    <a:pt x="106" y="87"/>
                    <a:pt x="103" y="82"/>
                    <a:pt x="101" y="79"/>
                  </a:cubicBezTo>
                  <a:cubicBezTo>
                    <a:pt x="100" y="77"/>
                    <a:pt x="95" y="67"/>
                    <a:pt x="87" y="59"/>
                  </a:cubicBezTo>
                  <a:cubicBezTo>
                    <a:pt x="85" y="68"/>
                    <a:pt x="84" y="78"/>
                    <a:pt x="83" y="81"/>
                  </a:cubicBezTo>
                  <a:cubicBezTo>
                    <a:pt x="81" y="88"/>
                    <a:pt x="81" y="88"/>
                    <a:pt x="81" y="88"/>
                  </a:cubicBezTo>
                  <a:cubicBezTo>
                    <a:pt x="86" y="97"/>
                    <a:pt x="92" y="107"/>
                    <a:pt x="98" y="118"/>
                  </a:cubicBezTo>
                  <a:cubicBezTo>
                    <a:pt x="89" y="123"/>
                    <a:pt x="83" y="126"/>
                    <a:pt x="80" y="129"/>
                  </a:cubicBezTo>
                  <a:cubicBezTo>
                    <a:pt x="75" y="134"/>
                    <a:pt x="75" y="134"/>
                    <a:pt x="75" y="134"/>
                  </a:cubicBezTo>
                  <a:cubicBezTo>
                    <a:pt x="73" y="129"/>
                    <a:pt x="72" y="126"/>
                    <a:pt x="72" y="125"/>
                  </a:cubicBezTo>
                  <a:cubicBezTo>
                    <a:pt x="69" y="119"/>
                    <a:pt x="69" y="119"/>
                    <a:pt x="69" y="119"/>
                  </a:cubicBezTo>
                  <a:cubicBezTo>
                    <a:pt x="67" y="122"/>
                    <a:pt x="65" y="125"/>
                    <a:pt x="63" y="128"/>
                  </a:cubicBezTo>
                  <a:cubicBezTo>
                    <a:pt x="61" y="132"/>
                    <a:pt x="56" y="139"/>
                    <a:pt x="47" y="150"/>
                  </a:cubicBezTo>
                  <a:cubicBezTo>
                    <a:pt x="46" y="147"/>
                    <a:pt x="44" y="145"/>
                    <a:pt x="42" y="143"/>
                  </a:cubicBezTo>
                  <a:cubicBezTo>
                    <a:pt x="40" y="140"/>
                    <a:pt x="36" y="137"/>
                    <a:pt x="30" y="131"/>
                  </a:cubicBezTo>
                  <a:cubicBezTo>
                    <a:pt x="30" y="179"/>
                    <a:pt x="30" y="179"/>
                    <a:pt x="30" y="179"/>
                  </a:cubicBezTo>
                  <a:lnTo>
                    <a:pt x="0" y="179"/>
                  </a:lnTo>
                  <a:close/>
                  <a:moveTo>
                    <a:pt x="30" y="128"/>
                  </a:moveTo>
                  <a:cubicBezTo>
                    <a:pt x="35" y="122"/>
                    <a:pt x="39" y="117"/>
                    <a:pt x="42" y="112"/>
                  </a:cubicBezTo>
                  <a:cubicBezTo>
                    <a:pt x="46" y="107"/>
                    <a:pt x="49" y="100"/>
                    <a:pt x="52" y="91"/>
                  </a:cubicBezTo>
                  <a:cubicBezTo>
                    <a:pt x="43" y="78"/>
                    <a:pt x="37" y="70"/>
                    <a:pt x="36" y="68"/>
                  </a:cubicBezTo>
                  <a:cubicBezTo>
                    <a:pt x="30" y="60"/>
                    <a:pt x="30" y="60"/>
                    <a:pt x="30" y="60"/>
                  </a:cubicBez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a:spLocks noEditPoints="1"/>
            </p:cNvSpPr>
            <p:nvPr userDrawn="1"/>
          </p:nvSpPr>
          <p:spPr bwMode="auto">
            <a:xfrm>
              <a:off x="8056" y="635"/>
              <a:ext cx="108" cy="92"/>
            </a:xfrm>
            <a:custGeom>
              <a:avLst/>
              <a:gdLst>
                <a:gd name="T0" fmla="*/ 42 w 221"/>
                <a:gd name="T1" fmla="*/ 188 h 188"/>
                <a:gd name="T2" fmla="*/ 42 w 221"/>
                <a:gd name="T3" fmla="*/ 124 h 188"/>
                <a:gd name="T4" fmla="*/ 1 w 221"/>
                <a:gd name="T5" fmla="*/ 159 h 188"/>
                <a:gd name="T6" fmla="*/ 1 w 221"/>
                <a:gd name="T7" fmla="*/ 118 h 188"/>
                <a:gd name="T8" fmla="*/ 42 w 221"/>
                <a:gd name="T9" fmla="*/ 79 h 188"/>
                <a:gd name="T10" fmla="*/ 20 w 221"/>
                <a:gd name="T11" fmla="*/ 79 h 188"/>
                <a:gd name="T12" fmla="*/ 1 w 221"/>
                <a:gd name="T13" fmla="*/ 80 h 188"/>
                <a:gd name="T14" fmla="*/ 1 w 221"/>
                <a:gd name="T15" fmla="*/ 54 h 188"/>
                <a:gd name="T16" fmla="*/ 20 w 221"/>
                <a:gd name="T17" fmla="*/ 55 h 188"/>
                <a:gd name="T18" fmla="*/ 42 w 221"/>
                <a:gd name="T19" fmla="*/ 55 h 188"/>
                <a:gd name="T20" fmla="*/ 42 w 221"/>
                <a:gd name="T21" fmla="*/ 41 h 188"/>
                <a:gd name="T22" fmla="*/ 42 w 221"/>
                <a:gd name="T23" fmla="*/ 36 h 188"/>
                <a:gd name="T24" fmla="*/ 1 w 221"/>
                <a:gd name="T25" fmla="*/ 44 h 188"/>
                <a:gd name="T26" fmla="*/ 0 w 221"/>
                <a:gd name="T27" fmla="*/ 14 h 188"/>
                <a:gd name="T28" fmla="*/ 88 w 221"/>
                <a:gd name="T29" fmla="*/ 0 h 188"/>
                <a:gd name="T30" fmla="*/ 104 w 221"/>
                <a:gd name="T31" fmla="*/ 26 h 188"/>
                <a:gd name="T32" fmla="*/ 69 w 221"/>
                <a:gd name="T33" fmla="*/ 32 h 188"/>
                <a:gd name="T34" fmla="*/ 69 w 221"/>
                <a:gd name="T35" fmla="*/ 55 h 188"/>
                <a:gd name="T36" fmla="*/ 81 w 221"/>
                <a:gd name="T37" fmla="*/ 55 h 188"/>
                <a:gd name="T38" fmla="*/ 97 w 221"/>
                <a:gd name="T39" fmla="*/ 54 h 188"/>
                <a:gd name="T40" fmla="*/ 97 w 221"/>
                <a:gd name="T41" fmla="*/ 80 h 188"/>
                <a:gd name="T42" fmla="*/ 81 w 221"/>
                <a:gd name="T43" fmla="*/ 79 h 188"/>
                <a:gd name="T44" fmla="*/ 69 w 221"/>
                <a:gd name="T45" fmla="*/ 79 h 188"/>
                <a:gd name="T46" fmla="*/ 69 w 221"/>
                <a:gd name="T47" fmla="*/ 102 h 188"/>
                <a:gd name="T48" fmla="*/ 85 w 221"/>
                <a:gd name="T49" fmla="*/ 91 h 188"/>
                <a:gd name="T50" fmla="*/ 107 w 221"/>
                <a:gd name="T51" fmla="*/ 121 h 188"/>
                <a:gd name="T52" fmla="*/ 91 w 221"/>
                <a:gd name="T53" fmla="*/ 133 h 188"/>
                <a:gd name="T54" fmla="*/ 164 w 221"/>
                <a:gd name="T55" fmla="*/ 119 h 188"/>
                <a:gd name="T56" fmla="*/ 164 w 221"/>
                <a:gd name="T57" fmla="*/ 1 h 188"/>
                <a:gd name="T58" fmla="*/ 192 w 221"/>
                <a:gd name="T59" fmla="*/ 1 h 188"/>
                <a:gd name="T60" fmla="*/ 192 w 221"/>
                <a:gd name="T61" fmla="*/ 114 h 188"/>
                <a:gd name="T62" fmla="*/ 221 w 221"/>
                <a:gd name="T63" fmla="*/ 107 h 188"/>
                <a:gd name="T64" fmla="*/ 221 w 221"/>
                <a:gd name="T65" fmla="*/ 132 h 188"/>
                <a:gd name="T66" fmla="*/ 192 w 221"/>
                <a:gd name="T67" fmla="*/ 138 h 188"/>
                <a:gd name="T68" fmla="*/ 192 w 221"/>
                <a:gd name="T69" fmla="*/ 188 h 188"/>
                <a:gd name="T70" fmla="*/ 164 w 221"/>
                <a:gd name="T71" fmla="*/ 188 h 188"/>
                <a:gd name="T72" fmla="*/ 164 w 221"/>
                <a:gd name="T73" fmla="*/ 144 h 188"/>
                <a:gd name="T74" fmla="*/ 84 w 221"/>
                <a:gd name="T75" fmla="*/ 159 h 188"/>
                <a:gd name="T76" fmla="*/ 84 w 221"/>
                <a:gd name="T77" fmla="*/ 134 h 188"/>
                <a:gd name="T78" fmla="*/ 84 w 221"/>
                <a:gd name="T79" fmla="*/ 133 h 188"/>
                <a:gd name="T80" fmla="*/ 69 w 221"/>
                <a:gd name="T81" fmla="*/ 112 h 188"/>
                <a:gd name="T82" fmla="*/ 69 w 221"/>
                <a:gd name="T83" fmla="*/ 188 h 188"/>
                <a:gd name="T84" fmla="*/ 42 w 221"/>
                <a:gd name="T85" fmla="*/ 188 h 188"/>
                <a:gd name="T86" fmla="*/ 114 w 221"/>
                <a:gd name="T87" fmla="*/ 66 h 188"/>
                <a:gd name="T88" fmla="*/ 148 w 221"/>
                <a:gd name="T89" fmla="*/ 95 h 188"/>
                <a:gd name="T90" fmla="*/ 128 w 221"/>
                <a:gd name="T91" fmla="*/ 116 h 188"/>
                <a:gd name="T92" fmla="*/ 95 w 221"/>
                <a:gd name="T93" fmla="*/ 84 h 188"/>
                <a:gd name="T94" fmla="*/ 114 w 221"/>
                <a:gd name="T95" fmla="*/ 66 h 188"/>
                <a:gd name="T96" fmla="*/ 99 w 221"/>
                <a:gd name="T97" fmla="*/ 30 h 188"/>
                <a:gd name="T98" fmla="*/ 120 w 221"/>
                <a:gd name="T99" fmla="*/ 11 h 188"/>
                <a:gd name="T100" fmla="*/ 152 w 221"/>
                <a:gd name="T101" fmla="*/ 40 h 188"/>
                <a:gd name="T102" fmla="*/ 133 w 221"/>
                <a:gd name="T103" fmla="*/ 61 h 188"/>
                <a:gd name="T104" fmla="*/ 99 w 221"/>
                <a:gd name="T105"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88">
                  <a:moveTo>
                    <a:pt x="42" y="188"/>
                  </a:moveTo>
                  <a:cubicBezTo>
                    <a:pt x="42" y="124"/>
                    <a:pt x="42" y="124"/>
                    <a:pt x="42" y="124"/>
                  </a:cubicBezTo>
                  <a:cubicBezTo>
                    <a:pt x="40" y="126"/>
                    <a:pt x="1" y="159"/>
                    <a:pt x="1" y="159"/>
                  </a:cubicBezTo>
                  <a:cubicBezTo>
                    <a:pt x="1" y="118"/>
                    <a:pt x="1" y="118"/>
                    <a:pt x="1" y="118"/>
                  </a:cubicBezTo>
                  <a:cubicBezTo>
                    <a:pt x="42" y="79"/>
                    <a:pt x="42" y="79"/>
                    <a:pt x="42" y="79"/>
                  </a:cubicBezTo>
                  <a:cubicBezTo>
                    <a:pt x="20" y="79"/>
                    <a:pt x="20" y="79"/>
                    <a:pt x="20" y="79"/>
                  </a:cubicBezTo>
                  <a:cubicBezTo>
                    <a:pt x="1" y="80"/>
                    <a:pt x="1" y="80"/>
                    <a:pt x="1" y="80"/>
                  </a:cubicBezTo>
                  <a:cubicBezTo>
                    <a:pt x="1" y="54"/>
                    <a:pt x="1" y="54"/>
                    <a:pt x="1" y="54"/>
                  </a:cubicBezTo>
                  <a:cubicBezTo>
                    <a:pt x="20" y="55"/>
                    <a:pt x="20" y="55"/>
                    <a:pt x="20" y="55"/>
                  </a:cubicBezTo>
                  <a:cubicBezTo>
                    <a:pt x="42" y="55"/>
                    <a:pt x="42" y="55"/>
                    <a:pt x="42" y="55"/>
                  </a:cubicBezTo>
                  <a:cubicBezTo>
                    <a:pt x="42" y="41"/>
                    <a:pt x="42" y="41"/>
                    <a:pt x="42" y="41"/>
                  </a:cubicBezTo>
                  <a:cubicBezTo>
                    <a:pt x="42" y="36"/>
                    <a:pt x="42" y="36"/>
                    <a:pt x="42" y="36"/>
                  </a:cubicBezTo>
                  <a:cubicBezTo>
                    <a:pt x="34" y="37"/>
                    <a:pt x="3" y="43"/>
                    <a:pt x="1" y="44"/>
                  </a:cubicBezTo>
                  <a:cubicBezTo>
                    <a:pt x="0" y="14"/>
                    <a:pt x="0" y="14"/>
                    <a:pt x="0" y="14"/>
                  </a:cubicBezTo>
                  <a:cubicBezTo>
                    <a:pt x="0" y="14"/>
                    <a:pt x="87" y="1"/>
                    <a:pt x="88" y="0"/>
                  </a:cubicBezTo>
                  <a:cubicBezTo>
                    <a:pt x="104" y="26"/>
                    <a:pt x="104" y="26"/>
                    <a:pt x="104" y="26"/>
                  </a:cubicBezTo>
                  <a:cubicBezTo>
                    <a:pt x="69" y="32"/>
                    <a:pt x="69" y="32"/>
                    <a:pt x="69" y="32"/>
                  </a:cubicBezTo>
                  <a:cubicBezTo>
                    <a:pt x="69" y="55"/>
                    <a:pt x="69" y="55"/>
                    <a:pt x="69" y="55"/>
                  </a:cubicBezTo>
                  <a:cubicBezTo>
                    <a:pt x="81" y="55"/>
                    <a:pt x="81" y="55"/>
                    <a:pt x="81" y="55"/>
                  </a:cubicBezTo>
                  <a:cubicBezTo>
                    <a:pt x="97" y="54"/>
                    <a:pt x="97" y="54"/>
                    <a:pt x="97" y="54"/>
                  </a:cubicBezTo>
                  <a:cubicBezTo>
                    <a:pt x="97" y="80"/>
                    <a:pt x="97" y="80"/>
                    <a:pt x="97" y="80"/>
                  </a:cubicBezTo>
                  <a:cubicBezTo>
                    <a:pt x="81" y="79"/>
                    <a:pt x="81" y="79"/>
                    <a:pt x="81" y="79"/>
                  </a:cubicBezTo>
                  <a:cubicBezTo>
                    <a:pt x="69" y="79"/>
                    <a:pt x="69" y="79"/>
                    <a:pt x="69" y="79"/>
                  </a:cubicBezTo>
                  <a:cubicBezTo>
                    <a:pt x="69" y="102"/>
                    <a:pt x="69" y="102"/>
                    <a:pt x="69" y="102"/>
                  </a:cubicBezTo>
                  <a:cubicBezTo>
                    <a:pt x="71" y="101"/>
                    <a:pt x="85" y="91"/>
                    <a:pt x="85" y="91"/>
                  </a:cubicBezTo>
                  <a:cubicBezTo>
                    <a:pt x="107" y="121"/>
                    <a:pt x="107" y="121"/>
                    <a:pt x="107" y="121"/>
                  </a:cubicBezTo>
                  <a:cubicBezTo>
                    <a:pt x="107" y="121"/>
                    <a:pt x="94" y="131"/>
                    <a:pt x="91" y="133"/>
                  </a:cubicBezTo>
                  <a:cubicBezTo>
                    <a:pt x="164" y="119"/>
                    <a:pt x="164" y="119"/>
                    <a:pt x="164" y="119"/>
                  </a:cubicBezTo>
                  <a:cubicBezTo>
                    <a:pt x="164" y="1"/>
                    <a:pt x="164" y="1"/>
                    <a:pt x="164" y="1"/>
                  </a:cubicBezTo>
                  <a:cubicBezTo>
                    <a:pt x="192" y="1"/>
                    <a:pt x="192" y="1"/>
                    <a:pt x="192" y="1"/>
                  </a:cubicBezTo>
                  <a:cubicBezTo>
                    <a:pt x="192" y="114"/>
                    <a:pt x="192" y="114"/>
                    <a:pt x="192" y="114"/>
                  </a:cubicBezTo>
                  <a:cubicBezTo>
                    <a:pt x="221" y="107"/>
                    <a:pt x="221" y="107"/>
                    <a:pt x="221" y="107"/>
                  </a:cubicBezTo>
                  <a:cubicBezTo>
                    <a:pt x="221" y="132"/>
                    <a:pt x="221" y="132"/>
                    <a:pt x="221" y="132"/>
                  </a:cubicBezTo>
                  <a:cubicBezTo>
                    <a:pt x="192" y="138"/>
                    <a:pt x="192" y="138"/>
                    <a:pt x="192" y="138"/>
                  </a:cubicBezTo>
                  <a:cubicBezTo>
                    <a:pt x="192" y="188"/>
                    <a:pt x="192" y="188"/>
                    <a:pt x="192" y="188"/>
                  </a:cubicBezTo>
                  <a:cubicBezTo>
                    <a:pt x="164" y="188"/>
                    <a:pt x="164" y="188"/>
                    <a:pt x="164" y="188"/>
                  </a:cubicBezTo>
                  <a:cubicBezTo>
                    <a:pt x="164" y="144"/>
                    <a:pt x="164" y="144"/>
                    <a:pt x="164" y="144"/>
                  </a:cubicBezTo>
                  <a:cubicBezTo>
                    <a:pt x="84" y="159"/>
                    <a:pt x="84" y="159"/>
                    <a:pt x="84" y="159"/>
                  </a:cubicBezTo>
                  <a:cubicBezTo>
                    <a:pt x="84" y="134"/>
                    <a:pt x="84" y="134"/>
                    <a:pt x="84" y="134"/>
                  </a:cubicBezTo>
                  <a:cubicBezTo>
                    <a:pt x="84" y="133"/>
                    <a:pt x="84" y="133"/>
                    <a:pt x="84" y="133"/>
                  </a:cubicBezTo>
                  <a:cubicBezTo>
                    <a:pt x="84" y="133"/>
                    <a:pt x="69" y="113"/>
                    <a:pt x="69" y="112"/>
                  </a:cubicBezTo>
                  <a:cubicBezTo>
                    <a:pt x="69" y="188"/>
                    <a:pt x="69" y="188"/>
                    <a:pt x="69" y="188"/>
                  </a:cubicBezTo>
                  <a:lnTo>
                    <a:pt x="42" y="188"/>
                  </a:lnTo>
                  <a:close/>
                  <a:moveTo>
                    <a:pt x="114" y="66"/>
                  </a:moveTo>
                  <a:cubicBezTo>
                    <a:pt x="148" y="95"/>
                    <a:pt x="148" y="95"/>
                    <a:pt x="148" y="95"/>
                  </a:cubicBezTo>
                  <a:cubicBezTo>
                    <a:pt x="128" y="116"/>
                    <a:pt x="128" y="116"/>
                    <a:pt x="128" y="116"/>
                  </a:cubicBezTo>
                  <a:cubicBezTo>
                    <a:pt x="95" y="84"/>
                    <a:pt x="95" y="84"/>
                    <a:pt x="95" y="84"/>
                  </a:cubicBezTo>
                  <a:lnTo>
                    <a:pt x="114" y="66"/>
                  </a:lnTo>
                  <a:close/>
                  <a:moveTo>
                    <a:pt x="99" y="30"/>
                  </a:moveTo>
                  <a:cubicBezTo>
                    <a:pt x="120" y="11"/>
                    <a:pt x="120" y="11"/>
                    <a:pt x="120" y="11"/>
                  </a:cubicBezTo>
                  <a:cubicBezTo>
                    <a:pt x="124" y="15"/>
                    <a:pt x="152" y="40"/>
                    <a:pt x="152" y="40"/>
                  </a:cubicBezTo>
                  <a:cubicBezTo>
                    <a:pt x="133" y="61"/>
                    <a:pt x="133" y="61"/>
                    <a:pt x="133" y="61"/>
                  </a:cubicBezTo>
                  <a:lnTo>
                    <a:pt x="9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2" name="Freeform 12"/>
            <p:cNvSpPr/>
            <p:nvPr userDrawn="1"/>
          </p:nvSpPr>
          <p:spPr bwMode="auto">
            <a:xfrm>
              <a:off x="8068" y="492"/>
              <a:ext cx="99" cy="95"/>
            </a:xfrm>
            <a:custGeom>
              <a:avLst/>
              <a:gdLst>
                <a:gd name="T0" fmla="*/ 204 w 204"/>
                <a:gd name="T1" fmla="*/ 122 h 195"/>
                <a:gd name="T2" fmla="*/ 153 w 204"/>
                <a:gd name="T3" fmla="*/ 176 h 195"/>
                <a:gd name="T4" fmla="*/ 86 w 204"/>
                <a:gd name="T5" fmla="*/ 195 h 195"/>
                <a:gd name="T6" fmla="*/ 50 w 204"/>
                <a:gd name="T7" fmla="*/ 188 h 195"/>
                <a:gd name="T8" fmla="*/ 21 w 204"/>
                <a:gd name="T9" fmla="*/ 167 h 195"/>
                <a:gd name="T10" fmla="*/ 3 w 204"/>
                <a:gd name="T11" fmla="*/ 135 h 195"/>
                <a:gd name="T12" fmla="*/ 2 w 204"/>
                <a:gd name="T13" fmla="*/ 97 h 195"/>
                <a:gd name="T14" fmla="*/ 15 w 204"/>
                <a:gd name="T15" fmla="*/ 60 h 195"/>
                <a:gd name="T16" fmla="*/ 41 w 204"/>
                <a:gd name="T17" fmla="*/ 28 h 195"/>
                <a:gd name="T18" fmla="*/ 76 w 204"/>
                <a:gd name="T19" fmla="*/ 7 h 195"/>
                <a:gd name="T20" fmla="*/ 115 w 204"/>
                <a:gd name="T21" fmla="*/ 0 h 195"/>
                <a:gd name="T22" fmla="*/ 167 w 204"/>
                <a:gd name="T23" fmla="*/ 15 h 195"/>
                <a:gd name="T24" fmla="*/ 200 w 204"/>
                <a:gd name="T25" fmla="*/ 59 h 195"/>
                <a:gd name="T26" fmla="*/ 95 w 204"/>
                <a:gd name="T27" fmla="*/ 121 h 195"/>
                <a:gd name="T28" fmla="*/ 76 w 204"/>
                <a:gd name="T29" fmla="*/ 87 h 195"/>
                <a:gd name="T30" fmla="*/ 133 w 204"/>
                <a:gd name="T31" fmla="*/ 52 h 195"/>
                <a:gd name="T32" fmla="*/ 123 w 204"/>
                <a:gd name="T33" fmla="*/ 48 h 195"/>
                <a:gd name="T34" fmla="*/ 112 w 204"/>
                <a:gd name="T35" fmla="*/ 46 h 195"/>
                <a:gd name="T36" fmla="*/ 79 w 204"/>
                <a:gd name="T37" fmla="*/ 59 h 195"/>
                <a:gd name="T38" fmla="*/ 61 w 204"/>
                <a:gd name="T39" fmla="*/ 92 h 195"/>
                <a:gd name="T40" fmla="*/ 69 w 204"/>
                <a:gd name="T41" fmla="*/ 125 h 195"/>
                <a:gd name="T42" fmla="*/ 98 w 204"/>
                <a:gd name="T43" fmla="*/ 139 h 195"/>
                <a:gd name="T44" fmla="*/ 131 w 204"/>
                <a:gd name="T45" fmla="*/ 129 h 195"/>
                <a:gd name="T46" fmla="*/ 161 w 204"/>
                <a:gd name="T47" fmla="*/ 100 h 195"/>
                <a:gd name="T48" fmla="*/ 204 w 204"/>
                <a:gd name="T49" fmla="*/ 12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195">
                  <a:moveTo>
                    <a:pt x="204" y="122"/>
                  </a:moveTo>
                  <a:cubicBezTo>
                    <a:pt x="190" y="145"/>
                    <a:pt x="173" y="163"/>
                    <a:pt x="153" y="176"/>
                  </a:cubicBezTo>
                  <a:cubicBezTo>
                    <a:pt x="132" y="189"/>
                    <a:pt x="110" y="195"/>
                    <a:pt x="86" y="195"/>
                  </a:cubicBezTo>
                  <a:cubicBezTo>
                    <a:pt x="73" y="195"/>
                    <a:pt x="61" y="193"/>
                    <a:pt x="50" y="188"/>
                  </a:cubicBezTo>
                  <a:cubicBezTo>
                    <a:pt x="38" y="183"/>
                    <a:pt x="29" y="176"/>
                    <a:pt x="21" y="167"/>
                  </a:cubicBezTo>
                  <a:cubicBezTo>
                    <a:pt x="12" y="157"/>
                    <a:pt x="7" y="147"/>
                    <a:pt x="3" y="135"/>
                  </a:cubicBezTo>
                  <a:cubicBezTo>
                    <a:pt x="0" y="123"/>
                    <a:pt x="0" y="111"/>
                    <a:pt x="2" y="97"/>
                  </a:cubicBezTo>
                  <a:cubicBezTo>
                    <a:pt x="3" y="84"/>
                    <a:pt x="8" y="71"/>
                    <a:pt x="15" y="60"/>
                  </a:cubicBezTo>
                  <a:cubicBezTo>
                    <a:pt x="21" y="48"/>
                    <a:pt x="30" y="37"/>
                    <a:pt x="41" y="28"/>
                  </a:cubicBezTo>
                  <a:cubicBezTo>
                    <a:pt x="52" y="19"/>
                    <a:pt x="64" y="12"/>
                    <a:pt x="76" y="7"/>
                  </a:cubicBezTo>
                  <a:cubicBezTo>
                    <a:pt x="89" y="2"/>
                    <a:pt x="102" y="0"/>
                    <a:pt x="115" y="0"/>
                  </a:cubicBezTo>
                  <a:cubicBezTo>
                    <a:pt x="135" y="0"/>
                    <a:pt x="153" y="5"/>
                    <a:pt x="167" y="15"/>
                  </a:cubicBezTo>
                  <a:cubicBezTo>
                    <a:pt x="181" y="25"/>
                    <a:pt x="192" y="40"/>
                    <a:pt x="200" y="59"/>
                  </a:cubicBezTo>
                  <a:cubicBezTo>
                    <a:pt x="95" y="121"/>
                    <a:pt x="95" y="121"/>
                    <a:pt x="95" y="121"/>
                  </a:cubicBezTo>
                  <a:cubicBezTo>
                    <a:pt x="76" y="87"/>
                    <a:pt x="76" y="87"/>
                    <a:pt x="76" y="87"/>
                  </a:cubicBezTo>
                  <a:cubicBezTo>
                    <a:pt x="133" y="52"/>
                    <a:pt x="133" y="52"/>
                    <a:pt x="133" y="52"/>
                  </a:cubicBezTo>
                  <a:cubicBezTo>
                    <a:pt x="130" y="50"/>
                    <a:pt x="127" y="49"/>
                    <a:pt x="123" y="48"/>
                  </a:cubicBezTo>
                  <a:cubicBezTo>
                    <a:pt x="120" y="46"/>
                    <a:pt x="116" y="46"/>
                    <a:pt x="112" y="46"/>
                  </a:cubicBezTo>
                  <a:cubicBezTo>
                    <a:pt x="100" y="46"/>
                    <a:pt x="89" y="50"/>
                    <a:pt x="79" y="59"/>
                  </a:cubicBezTo>
                  <a:cubicBezTo>
                    <a:pt x="69" y="68"/>
                    <a:pt x="63" y="79"/>
                    <a:pt x="61" y="92"/>
                  </a:cubicBezTo>
                  <a:cubicBezTo>
                    <a:pt x="60" y="105"/>
                    <a:pt x="62" y="116"/>
                    <a:pt x="69" y="125"/>
                  </a:cubicBezTo>
                  <a:cubicBezTo>
                    <a:pt x="76" y="134"/>
                    <a:pt x="86" y="139"/>
                    <a:pt x="98" y="139"/>
                  </a:cubicBezTo>
                  <a:cubicBezTo>
                    <a:pt x="110" y="139"/>
                    <a:pt x="121" y="135"/>
                    <a:pt x="131" y="129"/>
                  </a:cubicBezTo>
                  <a:cubicBezTo>
                    <a:pt x="142" y="122"/>
                    <a:pt x="152" y="112"/>
                    <a:pt x="161" y="100"/>
                  </a:cubicBezTo>
                  <a:lnTo>
                    <a:pt x="204"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userDrawn="1"/>
          </p:nvSpPr>
          <p:spPr bwMode="auto">
            <a:xfrm>
              <a:off x="7596" y="456"/>
              <a:ext cx="32" cy="26"/>
            </a:xfrm>
            <a:custGeom>
              <a:avLst/>
              <a:gdLst>
                <a:gd name="T0" fmla="*/ 59 w 64"/>
                <a:gd name="T1" fmla="*/ 39 h 53"/>
                <a:gd name="T2" fmla="*/ 41 w 64"/>
                <a:gd name="T3" fmla="*/ 53 h 53"/>
                <a:gd name="T4" fmla="*/ 15 w 64"/>
                <a:gd name="T5" fmla="*/ 53 h 53"/>
                <a:gd name="T6" fmla="*/ 1 w 64"/>
                <a:gd name="T7" fmla="*/ 39 h 53"/>
                <a:gd name="T8" fmla="*/ 5 w 64"/>
                <a:gd name="T9" fmla="*/ 15 h 53"/>
                <a:gd name="T10" fmla="*/ 23 w 64"/>
                <a:gd name="T11" fmla="*/ 0 h 53"/>
                <a:gd name="T12" fmla="*/ 49 w 64"/>
                <a:gd name="T13" fmla="*/ 0 h 53"/>
                <a:gd name="T14" fmla="*/ 63 w 64"/>
                <a:gd name="T15" fmla="*/ 15 h 53"/>
                <a:gd name="T16" fmla="*/ 59 w 64"/>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3">
                  <a:moveTo>
                    <a:pt x="59" y="39"/>
                  </a:moveTo>
                  <a:cubicBezTo>
                    <a:pt x="58" y="47"/>
                    <a:pt x="50" y="53"/>
                    <a:pt x="41" y="53"/>
                  </a:cubicBezTo>
                  <a:cubicBezTo>
                    <a:pt x="15" y="53"/>
                    <a:pt x="15" y="53"/>
                    <a:pt x="15" y="53"/>
                  </a:cubicBezTo>
                  <a:cubicBezTo>
                    <a:pt x="6" y="53"/>
                    <a:pt x="0" y="47"/>
                    <a:pt x="1" y="39"/>
                  </a:cubicBezTo>
                  <a:cubicBezTo>
                    <a:pt x="5" y="15"/>
                    <a:pt x="5" y="15"/>
                    <a:pt x="5" y="15"/>
                  </a:cubicBezTo>
                  <a:cubicBezTo>
                    <a:pt x="6" y="7"/>
                    <a:pt x="14" y="0"/>
                    <a:pt x="23" y="0"/>
                  </a:cubicBezTo>
                  <a:cubicBezTo>
                    <a:pt x="49" y="0"/>
                    <a:pt x="49" y="0"/>
                    <a:pt x="49" y="0"/>
                  </a:cubicBezTo>
                  <a:cubicBezTo>
                    <a:pt x="58" y="0"/>
                    <a:pt x="64" y="7"/>
                    <a:pt x="63" y="15"/>
                  </a:cubicBezTo>
                  <a:lnTo>
                    <a:pt x="5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userDrawn="1"/>
          </p:nvSpPr>
          <p:spPr bwMode="auto">
            <a:xfrm>
              <a:off x="7455" y="456"/>
              <a:ext cx="134" cy="131"/>
            </a:xfrm>
            <a:custGeom>
              <a:avLst/>
              <a:gdLst>
                <a:gd name="T0" fmla="*/ 134 w 134"/>
                <a:gd name="T1" fmla="*/ 0 h 131"/>
                <a:gd name="T2" fmla="*/ 133 w 134"/>
                <a:gd name="T3" fmla="*/ 6 h 131"/>
                <a:gd name="T4" fmla="*/ 115 w 134"/>
                <a:gd name="T5" fmla="*/ 125 h 131"/>
                <a:gd name="T6" fmla="*/ 114 w 134"/>
                <a:gd name="T7" fmla="*/ 131 h 131"/>
                <a:gd name="T8" fmla="*/ 84 w 134"/>
                <a:gd name="T9" fmla="*/ 131 h 131"/>
                <a:gd name="T10" fmla="*/ 92 w 134"/>
                <a:gd name="T11" fmla="*/ 77 h 131"/>
                <a:gd name="T12" fmla="*/ 38 w 134"/>
                <a:gd name="T13" fmla="*/ 77 h 131"/>
                <a:gd name="T14" fmla="*/ 30 w 134"/>
                <a:gd name="T15" fmla="*/ 131 h 131"/>
                <a:gd name="T16" fmla="*/ 0 w 134"/>
                <a:gd name="T17" fmla="*/ 131 h 131"/>
                <a:gd name="T18" fmla="*/ 1 w 134"/>
                <a:gd name="T19" fmla="*/ 125 h 131"/>
                <a:gd name="T20" fmla="*/ 19 w 134"/>
                <a:gd name="T21" fmla="*/ 6 h 131"/>
                <a:gd name="T22" fmla="*/ 20 w 134"/>
                <a:gd name="T23" fmla="*/ 0 h 131"/>
                <a:gd name="T24" fmla="*/ 50 w 134"/>
                <a:gd name="T25" fmla="*/ 0 h 131"/>
                <a:gd name="T26" fmla="*/ 42 w 134"/>
                <a:gd name="T27" fmla="*/ 53 h 131"/>
                <a:gd name="T28" fmla="*/ 96 w 134"/>
                <a:gd name="T29" fmla="*/ 53 h 131"/>
                <a:gd name="T30" fmla="*/ 104 w 134"/>
                <a:gd name="T31" fmla="*/ 0 h 131"/>
                <a:gd name="T32" fmla="*/ 134 w 134"/>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1">
                  <a:moveTo>
                    <a:pt x="134" y="0"/>
                  </a:moveTo>
                  <a:lnTo>
                    <a:pt x="133" y="6"/>
                  </a:lnTo>
                  <a:lnTo>
                    <a:pt x="115" y="125"/>
                  </a:lnTo>
                  <a:lnTo>
                    <a:pt x="114" y="131"/>
                  </a:lnTo>
                  <a:lnTo>
                    <a:pt x="84" y="131"/>
                  </a:lnTo>
                  <a:lnTo>
                    <a:pt x="92" y="77"/>
                  </a:lnTo>
                  <a:lnTo>
                    <a:pt x="38" y="77"/>
                  </a:lnTo>
                  <a:lnTo>
                    <a:pt x="30" y="131"/>
                  </a:lnTo>
                  <a:lnTo>
                    <a:pt x="0" y="131"/>
                  </a:lnTo>
                  <a:lnTo>
                    <a:pt x="1" y="125"/>
                  </a:lnTo>
                  <a:lnTo>
                    <a:pt x="19" y="6"/>
                  </a:lnTo>
                  <a:lnTo>
                    <a:pt x="20" y="0"/>
                  </a:lnTo>
                  <a:lnTo>
                    <a:pt x="50" y="0"/>
                  </a:lnTo>
                  <a:lnTo>
                    <a:pt x="42" y="53"/>
                  </a:lnTo>
                  <a:lnTo>
                    <a:pt x="96" y="53"/>
                  </a:lnTo>
                  <a:lnTo>
                    <a:pt x="104" y="0"/>
                  </a:ln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userDrawn="1"/>
          </p:nvSpPr>
          <p:spPr bwMode="auto">
            <a:xfrm>
              <a:off x="7580" y="492"/>
              <a:ext cx="43" cy="95"/>
            </a:xfrm>
            <a:custGeom>
              <a:avLst/>
              <a:gdLst>
                <a:gd name="T0" fmla="*/ 15 w 43"/>
                <a:gd name="T1" fmla="*/ 0 h 95"/>
                <a:gd name="T2" fmla="*/ 43 w 43"/>
                <a:gd name="T3" fmla="*/ 0 h 95"/>
                <a:gd name="T4" fmla="*/ 29 w 43"/>
                <a:gd name="T5" fmla="*/ 95 h 95"/>
                <a:gd name="T6" fmla="*/ 0 w 43"/>
                <a:gd name="T7" fmla="*/ 95 h 95"/>
                <a:gd name="T8" fmla="*/ 15 w 43"/>
                <a:gd name="T9" fmla="*/ 0 h 95"/>
              </a:gdLst>
              <a:ahLst/>
              <a:cxnLst>
                <a:cxn ang="0">
                  <a:pos x="T0" y="T1"/>
                </a:cxn>
                <a:cxn ang="0">
                  <a:pos x="T2" y="T3"/>
                </a:cxn>
                <a:cxn ang="0">
                  <a:pos x="T4" y="T5"/>
                </a:cxn>
                <a:cxn ang="0">
                  <a:pos x="T6" y="T7"/>
                </a:cxn>
                <a:cxn ang="0">
                  <a:pos x="T8" y="T9"/>
                </a:cxn>
              </a:cxnLst>
              <a:rect l="0" t="0" r="r" b="b"/>
              <a:pathLst>
                <a:path w="43" h="95">
                  <a:moveTo>
                    <a:pt x="15" y="0"/>
                  </a:moveTo>
                  <a:lnTo>
                    <a:pt x="43" y="0"/>
                  </a:lnTo>
                  <a:lnTo>
                    <a:pt x="29" y="95"/>
                  </a:lnTo>
                  <a:lnTo>
                    <a:pt x="0" y="9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userDrawn="1"/>
          </p:nvSpPr>
          <p:spPr bwMode="auto">
            <a:xfrm>
              <a:off x="7659" y="456"/>
              <a:ext cx="211" cy="131"/>
            </a:xfrm>
            <a:custGeom>
              <a:avLst/>
              <a:gdLst>
                <a:gd name="T0" fmla="*/ 375 w 434"/>
                <a:gd name="T1" fmla="*/ 115 h 268"/>
                <a:gd name="T2" fmla="*/ 428 w 434"/>
                <a:gd name="T3" fmla="*/ 115 h 268"/>
                <a:gd name="T4" fmla="*/ 434 w 434"/>
                <a:gd name="T5" fmla="*/ 73 h 268"/>
                <a:gd name="T6" fmla="*/ 381 w 434"/>
                <a:gd name="T7" fmla="*/ 73 h 268"/>
                <a:gd name="T8" fmla="*/ 392 w 434"/>
                <a:gd name="T9" fmla="*/ 0 h 268"/>
                <a:gd name="T10" fmla="*/ 347 w 434"/>
                <a:gd name="T11" fmla="*/ 0 h 268"/>
                <a:gd name="T12" fmla="*/ 338 w 434"/>
                <a:gd name="T13" fmla="*/ 5 h 268"/>
                <a:gd name="T14" fmla="*/ 332 w 434"/>
                <a:gd name="T15" fmla="*/ 13 h 268"/>
                <a:gd name="T16" fmla="*/ 323 w 434"/>
                <a:gd name="T17" fmla="*/ 73 h 268"/>
                <a:gd name="T18" fmla="*/ 291 w 434"/>
                <a:gd name="T19" fmla="*/ 73 h 268"/>
                <a:gd name="T20" fmla="*/ 291 w 434"/>
                <a:gd name="T21" fmla="*/ 73 h 268"/>
                <a:gd name="T22" fmla="*/ 167 w 434"/>
                <a:gd name="T23" fmla="*/ 73 h 268"/>
                <a:gd name="T24" fmla="*/ 118 w 434"/>
                <a:gd name="T25" fmla="*/ 83 h 268"/>
                <a:gd name="T26" fmla="*/ 88 w 434"/>
                <a:gd name="T27" fmla="*/ 129 h 268"/>
                <a:gd name="T28" fmla="*/ 90 w 434"/>
                <a:gd name="T29" fmla="*/ 158 h 268"/>
                <a:gd name="T30" fmla="*/ 106 w 434"/>
                <a:gd name="T31" fmla="*/ 179 h 268"/>
                <a:gd name="T32" fmla="*/ 125 w 434"/>
                <a:gd name="T33" fmla="*/ 188 h 268"/>
                <a:gd name="T34" fmla="*/ 156 w 434"/>
                <a:gd name="T35" fmla="*/ 190 h 268"/>
                <a:gd name="T36" fmla="*/ 191 w 434"/>
                <a:gd name="T37" fmla="*/ 190 h 268"/>
                <a:gd name="T38" fmla="*/ 215 w 434"/>
                <a:gd name="T39" fmla="*/ 193 h 268"/>
                <a:gd name="T40" fmla="*/ 223 w 434"/>
                <a:gd name="T41" fmla="*/ 209 h 268"/>
                <a:gd name="T42" fmla="*/ 205 w 434"/>
                <a:gd name="T43" fmla="*/ 226 h 268"/>
                <a:gd name="T44" fmla="*/ 179 w 434"/>
                <a:gd name="T45" fmla="*/ 226 h 268"/>
                <a:gd name="T46" fmla="*/ 63 w 434"/>
                <a:gd name="T47" fmla="*/ 226 h 268"/>
                <a:gd name="T48" fmla="*/ 97 w 434"/>
                <a:gd name="T49" fmla="*/ 0 h 268"/>
                <a:gd name="T50" fmla="*/ 53 w 434"/>
                <a:gd name="T51" fmla="*/ 0 h 268"/>
                <a:gd name="T52" fmla="*/ 43 w 434"/>
                <a:gd name="T53" fmla="*/ 5 h 268"/>
                <a:gd name="T54" fmla="*/ 38 w 434"/>
                <a:gd name="T55" fmla="*/ 13 h 268"/>
                <a:gd name="T56" fmla="*/ 1 w 434"/>
                <a:gd name="T57" fmla="*/ 256 h 268"/>
                <a:gd name="T58" fmla="*/ 4 w 434"/>
                <a:gd name="T59" fmla="*/ 264 h 268"/>
                <a:gd name="T60" fmla="*/ 12 w 434"/>
                <a:gd name="T61" fmla="*/ 268 h 268"/>
                <a:gd name="T62" fmla="*/ 57 w 434"/>
                <a:gd name="T63" fmla="*/ 268 h 268"/>
                <a:gd name="T64" fmla="*/ 57 w 434"/>
                <a:gd name="T65" fmla="*/ 268 h 268"/>
                <a:gd name="T66" fmla="*/ 189 w 434"/>
                <a:gd name="T67" fmla="*/ 268 h 268"/>
                <a:gd name="T68" fmla="*/ 235 w 434"/>
                <a:gd name="T69" fmla="*/ 264 h 268"/>
                <a:gd name="T70" fmla="*/ 261 w 434"/>
                <a:gd name="T71" fmla="*/ 245 h 268"/>
                <a:gd name="T72" fmla="*/ 280 w 434"/>
                <a:gd name="T73" fmla="*/ 206 h 268"/>
                <a:gd name="T74" fmla="*/ 265 w 434"/>
                <a:gd name="T75" fmla="*/ 164 h 268"/>
                <a:gd name="T76" fmla="*/ 216 w 434"/>
                <a:gd name="T77" fmla="*/ 151 h 268"/>
                <a:gd name="T78" fmla="*/ 182 w 434"/>
                <a:gd name="T79" fmla="*/ 151 h 268"/>
                <a:gd name="T80" fmla="*/ 154 w 434"/>
                <a:gd name="T81" fmla="*/ 147 h 268"/>
                <a:gd name="T82" fmla="*/ 147 w 434"/>
                <a:gd name="T83" fmla="*/ 132 h 268"/>
                <a:gd name="T84" fmla="*/ 159 w 434"/>
                <a:gd name="T85" fmla="*/ 116 h 268"/>
                <a:gd name="T86" fmla="*/ 182 w 434"/>
                <a:gd name="T87" fmla="*/ 115 h 268"/>
                <a:gd name="T88" fmla="*/ 284 w 434"/>
                <a:gd name="T89" fmla="*/ 115 h 268"/>
                <a:gd name="T90" fmla="*/ 284 w 434"/>
                <a:gd name="T91" fmla="*/ 115 h 268"/>
                <a:gd name="T92" fmla="*/ 317 w 434"/>
                <a:gd name="T93" fmla="*/ 115 h 268"/>
                <a:gd name="T94" fmla="*/ 305 w 434"/>
                <a:gd name="T95" fmla="*/ 195 h 268"/>
                <a:gd name="T96" fmla="*/ 312 w 434"/>
                <a:gd name="T97" fmla="*/ 251 h 268"/>
                <a:gd name="T98" fmla="*/ 363 w 434"/>
                <a:gd name="T99" fmla="*/ 268 h 268"/>
                <a:gd name="T100" fmla="*/ 405 w 434"/>
                <a:gd name="T101" fmla="*/ 268 h 268"/>
                <a:gd name="T102" fmla="*/ 411 w 434"/>
                <a:gd name="T103" fmla="*/ 226 h 268"/>
                <a:gd name="T104" fmla="*/ 388 w 434"/>
                <a:gd name="T105" fmla="*/ 226 h 268"/>
                <a:gd name="T106" fmla="*/ 364 w 434"/>
                <a:gd name="T107" fmla="*/ 217 h 268"/>
                <a:gd name="T108" fmla="*/ 364 w 434"/>
                <a:gd name="T109" fmla="*/ 185 h 268"/>
                <a:gd name="T110" fmla="*/ 375 w 434"/>
                <a:gd name="T111" fmla="*/ 1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268">
                  <a:moveTo>
                    <a:pt x="375" y="115"/>
                  </a:moveTo>
                  <a:cubicBezTo>
                    <a:pt x="428" y="115"/>
                    <a:pt x="428" y="115"/>
                    <a:pt x="428" y="115"/>
                  </a:cubicBezTo>
                  <a:cubicBezTo>
                    <a:pt x="434" y="73"/>
                    <a:pt x="434" y="73"/>
                    <a:pt x="434" y="73"/>
                  </a:cubicBezTo>
                  <a:cubicBezTo>
                    <a:pt x="381" y="73"/>
                    <a:pt x="381" y="73"/>
                    <a:pt x="381" y="73"/>
                  </a:cubicBezTo>
                  <a:cubicBezTo>
                    <a:pt x="392" y="0"/>
                    <a:pt x="392" y="0"/>
                    <a:pt x="392" y="0"/>
                  </a:cubicBezTo>
                  <a:cubicBezTo>
                    <a:pt x="347" y="0"/>
                    <a:pt x="347" y="0"/>
                    <a:pt x="347" y="0"/>
                  </a:cubicBezTo>
                  <a:cubicBezTo>
                    <a:pt x="347" y="0"/>
                    <a:pt x="344" y="0"/>
                    <a:pt x="338" y="5"/>
                  </a:cubicBezTo>
                  <a:cubicBezTo>
                    <a:pt x="332" y="10"/>
                    <a:pt x="332" y="13"/>
                    <a:pt x="332" y="13"/>
                  </a:cubicBezTo>
                  <a:cubicBezTo>
                    <a:pt x="323" y="73"/>
                    <a:pt x="323" y="73"/>
                    <a:pt x="323" y="73"/>
                  </a:cubicBezTo>
                  <a:cubicBezTo>
                    <a:pt x="291" y="73"/>
                    <a:pt x="291" y="73"/>
                    <a:pt x="291" y="73"/>
                  </a:cubicBezTo>
                  <a:cubicBezTo>
                    <a:pt x="291" y="73"/>
                    <a:pt x="291" y="73"/>
                    <a:pt x="291" y="73"/>
                  </a:cubicBezTo>
                  <a:cubicBezTo>
                    <a:pt x="167" y="73"/>
                    <a:pt x="167" y="73"/>
                    <a:pt x="167" y="73"/>
                  </a:cubicBezTo>
                  <a:cubicBezTo>
                    <a:pt x="144" y="73"/>
                    <a:pt x="128" y="76"/>
                    <a:pt x="118" y="83"/>
                  </a:cubicBezTo>
                  <a:cubicBezTo>
                    <a:pt x="101" y="94"/>
                    <a:pt x="91" y="110"/>
                    <a:pt x="88" y="129"/>
                  </a:cubicBezTo>
                  <a:cubicBezTo>
                    <a:pt x="86" y="140"/>
                    <a:pt x="87" y="149"/>
                    <a:pt x="90" y="158"/>
                  </a:cubicBezTo>
                  <a:cubicBezTo>
                    <a:pt x="94" y="167"/>
                    <a:pt x="99" y="174"/>
                    <a:pt x="106" y="179"/>
                  </a:cubicBezTo>
                  <a:cubicBezTo>
                    <a:pt x="111" y="184"/>
                    <a:pt x="118" y="186"/>
                    <a:pt x="125" y="188"/>
                  </a:cubicBezTo>
                  <a:cubicBezTo>
                    <a:pt x="132" y="190"/>
                    <a:pt x="142" y="190"/>
                    <a:pt x="156" y="190"/>
                  </a:cubicBezTo>
                  <a:cubicBezTo>
                    <a:pt x="191" y="190"/>
                    <a:pt x="191" y="190"/>
                    <a:pt x="191" y="190"/>
                  </a:cubicBezTo>
                  <a:cubicBezTo>
                    <a:pt x="204" y="190"/>
                    <a:pt x="212" y="191"/>
                    <a:pt x="215" y="193"/>
                  </a:cubicBezTo>
                  <a:cubicBezTo>
                    <a:pt x="222" y="196"/>
                    <a:pt x="224" y="201"/>
                    <a:pt x="223" y="209"/>
                  </a:cubicBezTo>
                  <a:cubicBezTo>
                    <a:pt x="221" y="219"/>
                    <a:pt x="216" y="225"/>
                    <a:pt x="205" y="226"/>
                  </a:cubicBezTo>
                  <a:cubicBezTo>
                    <a:pt x="201" y="226"/>
                    <a:pt x="192" y="226"/>
                    <a:pt x="179" y="226"/>
                  </a:cubicBezTo>
                  <a:cubicBezTo>
                    <a:pt x="63" y="226"/>
                    <a:pt x="63" y="226"/>
                    <a:pt x="63" y="226"/>
                  </a:cubicBezTo>
                  <a:cubicBezTo>
                    <a:pt x="97" y="0"/>
                    <a:pt x="97" y="0"/>
                    <a:pt x="97" y="0"/>
                  </a:cubicBezTo>
                  <a:cubicBezTo>
                    <a:pt x="53" y="0"/>
                    <a:pt x="53" y="0"/>
                    <a:pt x="53" y="0"/>
                  </a:cubicBezTo>
                  <a:cubicBezTo>
                    <a:pt x="53" y="0"/>
                    <a:pt x="49" y="0"/>
                    <a:pt x="43" y="5"/>
                  </a:cubicBezTo>
                  <a:cubicBezTo>
                    <a:pt x="37" y="9"/>
                    <a:pt x="38" y="13"/>
                    <a:pt x="38" y="13"/>
                  </a:cubicBezTo>
                  <a:cubicBezTo>
                    <a:pt x="1" y="256"/>
                    <a:pt x="1" y="256"/>
                    <a:pt x="1" y="256"/>
                  </a:cubicBezTo>
                  <a:cubicBezTo>
                    <a:pt x="1" y="256"/>
                    <a:pt x="0" y="260"/>
                    <a:pt x="4" y="264"/>
                  </a:cubicBezTo>
                  <a:cubicBezTo>
                    <a:pt x="8" y="268"/>
                    <a:pt x="12" y="268"/>
                    <a:pt x="12" y="268"/>
                  </a:cubicBezTo>
                  <a:cubicBezTo>
                    <a:pt x="57" y="268"/>
                    <a:pt x="57" y="268"/>
                    <a:pt x="57" y="268"/>
                  </a:cubicBezTo>
                  <a:cubicBezTo>
                    <a:pt x="57" y="268"/>
                    <a:pt x="57" y="268"/>
                    <a:pt x="57" y="268"/>
                  </a:cubicBezTo>
                  <a:cubicBezTo>
                    <a:pt x="189" y="268"/>
                    <a:pt x="189" y="268"/>
                    <a:pt x="189" y="268"/>
                  </a:cubicBezTo>
                  <a:cubicBezTo>
                    <a:pt x="210" y="268"/>
                    <a:pt x="226" y="267"/>
                    <a:pt x="235" y="264"/>
                  </a:cubicBezTo>
                  <a:cubicBezTo>
                    <a:pt x="245" y="261"/>
                    <a:pt x="254" y="255"/>
                    <a:pt x="261" y="245"/>
                  </a:cubicBezTo>
                  <a:cubicBezTo>
                    <a:pt x="272" y="233"/>
                    <a:pt x="278" y="220"/>
                    <a:pt x="280" y="206"/>
                  </a:cubicBezTo>
                  <a:cubicBezTo>
                    <a:pt x="283" y="188"/>
                    <a:pt x="278" y="173"/>
                    <a:pt x="265" y="164"/>
                  </a:cubicBezTo>
                  <a:cubicBezTo>
                    <a:pt x="254" y="155"/>
                    <a:pt x="238" y="151"/>
                    <a:pt x="216" y="151"/>
                  </a:cubicBezTo>
                  <a:cubicBezTo>
                    <a:pt x="182" y="151"/>
                    <a:pt x="182" y="151"/>
                    <a:pt x="182" y="151"/>
                  </a:cubicBezTo>
                  <a:cubicBezTo>
                    <a:pt x="166" y="151"/>
                    <a:pt x="157" y="150"/>
                    <a:pt x="154" y="147"/>
                  </a:cubicBezTo>
                  <a:cubicBezTo>
                    <a:pt x="148" y="144"/>
                    <a:pt x="146" y="139"/>
                    <a:pt x="147" y="132"/>
                  </a:cubicBezTo>
                  <a:cubicBezTo>
                    <a:pt x="148" y="124"/>
                    <a:pt x="153" y="118"/>
                    <a:pt x="159" y="116"/>
                  </a:cubicBezTo>
                  <a:cubicBezTo>
                    <a:pt x="163" y="115"/>
                    <a:pt x="170" y="115"/>
                    <a:pt x="182" y="115"/>
                  </a:cubicBezTo>
                  <a:cubicBezTo>
                    <a:pt x="284" y="115"/>
                    <a:pt x="284" y="115"/>
                    <a:pt x="284" y="115"/>
                  </a:cubicBezTo>
                  <a:cubicBezTo>
                    <a:pt x="284" y="115"/>
                    <a:pt x="284" y="115"/>
                    <a:pt x="284" y="115"/>
                  </a:cubicBezTo>
                  <a:cubicBezTo>
                    <a:pt x="317" y="115"/>
                    <a:pt x="317" y="115"/>
                    <a:pt x="317" y="115"/>
                  </a:cubicBezTo>
                  <a:cubicBezTo>
                    <a:pt x="305" y="195"/>
                    <a:pt x="305" y="195"/>
                    <a:pt x="305" y="195"/>
                  </a:cubicBezTo>
                  <a:cubicBezTo>
                    <a:pt x="301" y="221"/>
                    <a:pt x="303" y="240"/>
                    <a:pt x="312" y="251"/>
                  </a:cubicBezTo>
                  <a:cubicBezTo>
                    <a:pt x="321" y="263"/>
                    <a:pt x="338" y="268"/>
                    <a:pt x="363" y="268"/>
                  </a:cubicBezTo>
                  <a:cubicBezTo>
                    <a:pt x="405" y="268"/>
                    <a:pt x="405" y="268"/>
                    <a:pt x="405" y="268"/>
                  </a:cubicBezTo>
                  <a:cubicBezTo>
                    <a:pt x="411" y="226"/>
                    <a:pt x="411" y="226"/>
                    <a:pt x="411" y="226"/>
                  </a:cubicBezTo>
                  <a:cubicBezTo>
                    <a:pt x="388" y="226"/>
                    <a:pt x="388" y="226"/>
                    <a:pt x="388" y="226"/>
                  </a:cubicBezTo>
                  <a:cubicBezTo>
                    <a:pt x="376" y="226"/>
                    <a:pt x="368" y="223"/>
                    <a:pt x="364" y="217"/>
                  </a:cubicBezTo>
                  <a:cubicBezTo>
                    <a:pt x="361" y="212"/>
                    <a:pt x="361" y="202"/>
                    <a:pt x="364" y="185"/>
                  </a:cubicBezTo>
                  <a:lnTo>
                    <a:pt x="37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userDrawn="1"/>
          </p:nvSpPr>
          <p:spPr bwMode="auto">
            <a:xfrm>
              <a:off x="7961" y="491"/>
              <a:ext cx="109" cy="96"/>
            </a:xfrm>
            <a:custGeom>
              <a:avLst/>
              <a:gdLst>
                <a:gd name="T0" fmla="*/ 223 w 224"/>
                <a:gd name="T1" fmla="*/ 13 h 196"/>
                <a:gd name="T2" fmla="*/ 197 w 224"/>
                <a:gd name="T3" fmla="*/ 184 h 196"/>
                <a:gd name="T4" fmla="*/ 195 w 224"/>
                <a:gd name="T5" fmla="*/ 196 h 196"/>
                <a:gd name="T6" fmla="*/ 137 w 224"/>
                <a:gd name="T7" fmla="*/ 196 h 196"/>
                <a:gd name="T8" fmla="*/ 160 w 224"/>
                <a:gd name="T9" fmla="*/ 43 h 196"/>
                <a:gd name="T10" fmla="*/ 111 w 224"/>
                <a:gd name="T11" fmla="*/ 43 h 196"/>
                <a:gd name="T12" fmla="*/ 87 w 224"/>
                <a:gd name="T13" fmla="*/ 49 h 196"/>
                <a:gd name="T14" fmla="*/ 77 w 224"/>
                <a:gd name="T15" fmla="*/ 70 h 196"/>
                <a:gd name="T16" fmla="*/ 58 w 224"/>
                <a:gd name="T17" fmla="*/ 196 h 196"/>
                <a:gd name="T18" fmla="*/ 0 w 224"/>
                <a:gd name="T19" fmla="*/ 196 h 196"/>
                <a:gd name="T20" fmla="*/ 18 w 224"/>
                <a:gd name="T21" fmla="*/ 76 h 196"/>
                <a:gd name="T22" fmla="*/ 50 w 224"/>
                <a:gd name="T23" fmla="*/ 16 h 196"/>
                <a:gd name="T24" fmla="*/ 75 w 224"/>
                <a:gd name="T25" fmla="*/ 4 h 196"/>
                <a:gd name="T26" fmla="*/ 114 w 224"/>
                <a:gd name="T27" fmla="*/ 1 h 196"/>
                <a:gd name="T28" fmla="*/ 211 w 224"/>
                <a:gd name="T29" fmla="*/ 1 h 196"/>
                <a:gd name="T30" fmla="*/ 220 w 224"/>
                <a:gd name="T31" fmla="*/ 5 h 196"/>
                <a:gd name="T32" fmla="*/ 223 w 224"/>
                <a:gd name="T33" fmla="*/ 1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196">
                  <a:moveTo>
                    <a:pt x="223" y="13"/>
                  </a:moveTo>
                  <a:cubicBezTo>
                    <a:pt x="197" y="184"/>
                    <a:pt x="197" y="184"/>
                    <a:pt x="197" y="184"/>
                  </a:cubicBezTo>
                  <a:cubicBezTo>
                    <a:pt x="195" y="196"/>
                    <a:pt x="195" y="196"/>
                    <a:pt x="195" y="196"/>
                  </a:cubicBezTo>
                  <a:cubicBezTo>
                    <a:pt x="137" y="196"/>
                    <a:pt x="137" y="196"/>
                    <a:pt x="137" y="196"/>
                  </a:cubicBezTo>
                  <a:cubicBezTo>
                    <a:pt x="160" y="43"/>
                    <a:pt x="160" y="43"/>
                    <a:pt x="160" y="43"/>
                  </a:cubicBezTo>
                  <a:cubicBezTo>
                    <a:pt x="111" y="43"/>
                    <a:pt x="111" y="43"/>
                    <a:pt x="111" y="43"/>
                  </a:cubicBezTo>
                  <a:cubicBezTo>
                    <a:pt x="100" y="43"/>
                    <a:pt x="93" y="45"/>
                    <a:pt x="87" y="49"/>
                  </a:cubicBezTo>
                  <a:cubicBezTo>
                    <a:pt x="82" y="53"/>
                    <a:pt x="79" y="60"/>
                    <a:pt x="77" y="70"/>
                  </a:cubicBezTo>
                  <a:cubicBezTo>
                    <a:pt x="58" y="196"/>
                    <a:pt x="58" y="196"/>
                    <a:pt x="58" y="196"/>
                  </a:cubicBezTo>
                  <a:cubicBezTo>
                    <a:pt x="0" y="196"/>
                    <a:pt x="0" y="196"/>
                    <a:pt x="0" y="196"/>
                  </a:cubicBezTo>
                  <a:cubicBezTo>
                    <a:pt x="18" y="76"/>
                    <a:pt x="18" y="76"/>
                    <a:pt x="18" y="76"/>
                  </a:cubicBezTo>
                  <a:cubicBezTo>
                    <a:pt x="23" y="49"/>
                    <a:pt x="33" y="29"/>
                    <a:pt x="50" y="16"/>
                  </a:cubicBezTo>
                  <a:cubicBezTo>
                    <a:pt x="57" y="10"/>
                    <a:pt x="66" y="6"/>
                    <a:pt x="75" y="4"/>
                  </a:cubicBezTo>
                  <a:cubicBezTo>
                    <a:pt x="84" y="2"/>
                    <a:pt x="97" y="1"/>
                    <a:pt x="114" y="1"/>
                  </a:cubicBezTo>
                  <a:cubicBezTo>
                    <a:pt x="211" y="1"/>
                    <a:pt x="211" y="1"/>
                    <a:pt x="211" y="1"/>
                  </a:cubicBezTo>
                  <a:cubicBezTo>
                    <a:pt x="211" y="1"/>
                    <a:pt x="215" y="0"/>
                    <a:pt x="220" y="5"/>
                  </a:cubicBezTo>
                  <a:cubicBezTo>
                    <a:pt x="224" y="9"/>
                    <a:pt x="223" y="13"/>
                    <a:pt x="22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a:spLocks noEditPoints="1"/>
            </p:cNvSpPr>
            <p:nvPr userDrawn="1"/>
          </p:nvSpPr>
          <p:spPr bwMode="auto">
            <a:xfrm>
              <a:off x="7861" y="492"/>
              <a:ext cx="106" cy="95"/>
            </a:xfrm>
            <a:custGeom>
              <a:avLst/>
              <a:gdLst>
                <a:gd name="T0" fmla="*/ 202 w 218"/>
                <a:gd name="T1" fmla="*/ 142 h 195"/>
                <a:gd name="T2" fmla="*/ 183 w 218"/>
                <a:gd name="T3" fmla="*/ 182 h 195"/>
                <a:gd name="T4" fmla="*/ 143 w 218"/>
                <a:gd name="T5" fmla="*/ 195 h 195"/>
                <a:gd name="T6" fmla="*/ 47 w 218"/>
                <a:gd name="T7" fmla="*/ 195 h 195"/>
                <a:gd name="T8" fmla="*/ 10 w 218"/>
                <a:gd name="T9" fmla="*/ 182 h 195"/>
                <a:gd name="T10" fmla="*/ 3 w 218"/>
                <a:gd name="T11" fmla="*/ 142 h 195"/>
                <a:gd name="T12" fmla="*/ 17 w 218"/>
                <a:gd name="T13" fmla="*/ 53 h 195"/>
                <a:gd name="T14" fmla="*/ 35 w 218"/>
                <a:gd name="T15" fmla="*/ 13 h 195"/>
                <a:gd name="T16" fmla="*/ 76 w 218"/>
                <a:gd name="T17" fmla="*/ 0 h 195"/>
                <a:gd name="T18" fmla="*/ 173 w 218"/>
                <a:gd name="T19" fmla="*/ 0 h 195"/>
                <a:gd name="T20" fmla="*/ 209 w 218"/>
                <a:gd name="T21" fmla="*/ 13 h 195"/>
                <a:gd name="T22" fmla="*/ 216 w 218"/>
                <a:gd name="T23" fmla="*/ 53 h 195"/>
                <a:gd name="T24" fmla="*/ 202 w 218"/>
                <a:gd name="T25" fmla="*/ 142 h 195"/>
                <a:gd name="T26" fmla="*/ 60 w 218"/>
                <a:gd name="T27" fmla="*/ 149 h 195"/>
                <a:gd name="T28" fmla="*/ 144 w 218"/>
                <a:gd name="T29" fmla="*/ 149 h 195"/>
                <a:gd name="T30" fmla="*/ 159 w 218"/>
                <a:gd name="T31" fmla="*/ 45 h 195"/>
                <a:gd name="T32" fmla="*/ 76 w 218"/>
                <a:gd name="T33" fmla="*/ 45 h 195"/>
                <a:gd name="T34" fmla="*/ 60 w 218"/>
                <a:gd name="T35" fmla="*/ 1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95">
                  <a:moveTo>
                    <a:pt x="202" y="142"/>
                  </a:moveTo>
                  <a:cubicBezTo>
                    <a:pt x="199" y="160"/>
                    <a:pt x="193" y="173"/>
                    <a:pt x="183" y="182"/>
                  </a:cubicBezTo>
                  <a:cubicBezTo>
                    <a:pt x="173" y="191"/>
                    <a:pt x="160" y="195"/>
                    <a:pt x="143" y="195"/>
                  </a:cubicBezTo>
                  <a:cubicBezTo>
                    <a:pt x="47" y="195"/>
                    <a:pt x="47" y="195"/>
                    <a:pt x="47" y="195"/>
                  </a:cubicBezTo>
                  <a:cubicBezTo>
                    <a:pt x="29" y="195"/>
                    <a:pt x="17" y="191"/>
                    <a:pt x="10" y="182"/>
                  </a:cubicBezTo>
                  <a:cubicBezTo>
                    <a:pt x="3" y="173"/>
                    <a:pt x="0" y="160"/>
                    <a:pt x="3" y="142"/>
                  </a:cubicBezTo>
                  <a:cubicBezTo>
                    <a:pt x="17" y="53"/>
                    <a:pt x="17" y="53"/>
                    <a:pt x="17" y="53"/>
                  </a:cubicBezTo>
                  <a:cubicBezTo>
                    <a:pt x="19" y="35"/>
                    <a:pt x="26" y="22"/>
                    <a:pt x="35" y="13"/>
                  </a:cubicBezTo>
                  <a:cubicBezTo>
                    <a:pt x="45" y="4"/>
                    <a:pt x="59" y="0"/>
                    <a:pt x="76" y="0"/>
                  </a:cubicBezTo>
                  <a:cubicBezTo>
                    <a:pt x="173" y="0"/>
                    <a:pt x="173" y="0"/>
                    <a:pt x="173" y="0"/>
                  </a:cubicBezTo>
                  <a:cubicBezTo>
                    <a:pt x="190" y="0"/>
                    <a:pt x="202" y="4"/>
                    <a:pt x="209" y="13"/>
                  </a:cubicBezTo>
                  <a:cubicBezTo>
                    <a:pt x="216" y="21"/>
                    <a:pt x="218" y="35"/>
                    <a:pt x="216" y="53"/>
                  </a:cubicBezTo>
                  <a:lnTo>
                    <a:pt x="202" y="142"/>
                  </a:lnTo>
                  <a:close/>
                  <a:moveTo>
                    <a:pt x="60" y="149"/>
                  </a:moveTo>
                  <a:cubicBezTo>
                    <a:pt x="144" y="149"/>
                    <a:pt x="144" y="149"/>
                    <a:pt x="144" y="149"/>
                  </a:cubicBezTo>
                  <a:cubicBezTo>
                    <a:pt x="159" y="45"/>
                    <a:pt x="159" y="45"/>
                    <a:pt x="159" y="45"/>
                  </a:cubicBezTo>
                  <a:cubicBezTo>
                    <a:pt x="76" y="45"/>
                    <a:pt x="76" y="45"/>
                    <a:pt x="76" y="45"/>
                  </a:cubicBezTo>
                  <a:lnTo>
                    <a:pt x="6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Rectangle 19"/>
            <p:cNvSpPr>
              <a:spLocks noChangeArrowheads="1"/>
            </p:cNvSpPr>
            <p:nvPr userDrawn="1"/>
          </p:nvSpPr>
          <p:spPr bwMode="auto">
            <a:xfrm>
              <a:off x="7452" y="611"/>
              <a:ext cx="71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indent="0" algn="l" defTabSz="914400" rtl="0" eaLnBrk="1" latinLnBrk="0" hangingPunct="1">
        <a:lnSpc>
          <a:spcPct val="100000"/>
        </a:lnSpc>
        <a:spcBef>
          <a:spcPct val="0"/>
        </a:spcBef>
        <a:buFontTx/>
        <a:buNone/>
        <a:defRPr kumimoji="0" lang="zh-CN" altLang="en-US" sz="3600" b="1" i="0" u="none" strike="noStrike" kern="1200" cap="none" spc="0" normalizeH="0" baseline="0" smtClean="0">
          <a:ln>
            <a:noFill/>
          </a:ln>
          <a:solidFill>
            <a:srgbClr val="1C627B"/>
          </a:solidFill>
          <a:effectLst/>
          <a:uLnTx/>
          <a:uFillTx/>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70726" y="2881659"/>
            <a:ext cx="8260980" cy="590931"/>
          </a:xfrm>
        </p:spPr>
        <p:txBody>
          <a:bodyPr/>
          <a:lstStyle/>
          <a:p>
            <a:r>
              <a:rPr lang="en-US" altLang="zh-CN" dirty="0">
                <a:latin typeface="思源黑体 CN Medium" panose="020B0600000000000000" pitchFamily="34" charset="-122"/>
                <a:ea typeface="思源黑体 CN Medium" panose="020B0600000000000000" pitchFamily="34" charset="-122"/>
              </a:rPr>
              <a:t>C++</a:t>
            </a:r>
            <a:r>
              <a:rPr lang="zh-CN" altLang="en-US" dirty="0">
                <a:latin typeface="思源黑体 CN Medium" panose="020B0600000000000000" pitchFamily="34" charset="-122"/>
                <a:ea typeface="思源黑体 CN Medium" panose="020B0600000000000000" pitchFamily="34" charset="-122"/>
              </a:rPr>
              <a:t>基础知识</a:t>
            </a:r>
          </a:p>
        </p:txBody>
      </p:sp>
      <p:sp>
        <p:nvSpPr>
          <p:cNvPr id="3" name="文本占位符 2"/>
          <p:cNvSpPr>
            <a:spLocks noGrp="1"/>
          </p:cNvSpPr>
          <p:nvPr>
            <p:ph type="body" sz="quarter" idx="11"/>
          </p:nvPr>
        </p:nvSpPr>
        <p:spPr>
          <a:xfrm>
            <a:off x="4361326" y="3840705"/>
            <a:ext cx="1995931" cy="368300"/>
          </a:xfrm>
        </p:spPr>
        <p:txBody>
          <a:bodyPr/>
          <a:lstStyle/>
          <a:p>
            <a:r>
              <a:rPr lang="en-US" altLang="zh-CN" dirty="0" err="1">
                <a:latin typeface="思源黑体 CN Medium" panose="020B0600000000000000" pitchFamily="34" charset="-122"/>
                <a:ea typeface="思源黑体 CN Medium" panose="020B0600000000000000" pitchFamily="34" charset="-122"/>
              </a:rPr>
              <a:t>xiayang</a:t>
            </a:r>
            <a:endParaRPr lang="zh-CN" altLang="en-US" dirty="0">
              <a:latin typeface="思源黑体 CN Medium" panose="020B0600000000000000" pitchFamily="34" charset="-122"/>
              <a:ea typeface="思源黑体 CN Medium" panose="020B0600000000000000" pitchFamily="34" charset="-122"/>
            </a:endParaRPr>
          </a:p>
        </p:txBody>
      </p:sp>
      <p:sp>
        <p:nvSpPr>
          <p:cNvPr id="4" name="文本占位符 3"/>
          <p:cNvSpPr>
            <a:spLocks noGrp="1"/>
          </p:cNvSpPr>
          <p:nvPr>
            <p:ph type="body" sz="quarter" idx="12"/>
          </p:nvPr>
        </p:nvSpPr>
        <p:spPr>
          <a:xfrm>
            <a:off x="6806565" y="3840480"/>
            <a:ext cx="2894965" cy="368300"/>
          </a:xfrm>
        </p:spPr>
        <p:txBody>
          <a:bodyPr>
            <a:normAutofit/>
          </a:bodyPr>
          <a:lstStyle/>
          <a:p>
            <a:pPr algn="l"/>
            <a:r>
              <a:rPr lang="zh-CN" altLang="en-US" sz="2000" dirty="0">
                <a:latin typeface="思源黑体 CN Medium" panose="020B0600000000000000" pitchFamily="34" charset="-122"/>
                <a:ea typeface="思源黑体 CN Medium" panose="020B0600000000000000" pitchFamily="34" charset="-122"/>
              </a:rPr>
              <a:t>日期</a:t>
            </a:r>
            <a:r>
              <a:rPr lang="en-US" altLang="zh-CN" sz="2000" dirty="0">
                <a:latin typeface="思源黑体 CN Medium" panose="020B0600000000000000" pitchFamily="34" charset="-122"/>
                <a:ea typeface="思源黑体 CN Medium" panose="020B0600000000000000" pitchFamily="34" charset="-122"/>
              </a:rPr>
              <a:t>: 2022/11/7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名称空间</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10</a:t>
            </a:fld>
            <a:endParaRPr lang="en-US" altLang="zh-CN"/>
          </a:p>
        </p:txBody>
      </p:sp>
      <p:sp>
        <p:nvSpPr>
          <p:cNvPr id="4" name="文本框 3">
            <a:extLst>
              <a:ext uri="{FF2B5EF4-FFF2-40B4-BE49-F238E27FC236}">
                <a16:creationId xmlns:a16="http://schemas.microsoft.com/office/drawing/2014/main" id="{C6E78458-FEAC-45E7-4E30-FA65C675EAA0}"/>
              </a:ext>
            </a:extLst>
          </p:cNvPr>
          <p:cNvSpPr txBox="1"/>
          <p:nvPr/>
        </p:nvSpPr>
        <p:spPr>
          <a:xfrm>
            <a:off x="501363" y="1365040"/>
            <a:ext cx="10855901" cy="646331"/>
          </a:xfrm>
          <a:prstGeom prst="rect">
            <a:avLst/>
          </a:prstGeom>
          <a:noFill/>
        </p:spPr>
        <p:txBody>
          <a:bodyPr wrap="square">
            <a:spAutoFit/>
          </a:bodyPr>
          <a:lstStyle/>
          <a:p>
            <a:r>
              <a:rPr lang="zh-CN" altLang="en-US" dirty="0"/>
              <a:t>名称空间</a:t>
            </a:r>
            <a:r>
              <a:rPr lang="en-US" altLang="zh-CN" dirty="0"/>
              <a:t>——</a:t>
            </a:r>
            <a:r>
              <a:rPr lang="zh-CN" altLang="en-US" dirty="0"/>
              <a:t>通过定义一个新的</a:t>
            </a:r>
            <a:r>
              <a:rPr lang="zh-CN" altLang="en-US" dirty="0">
                <a:solidFill>
                  <a:srgbClr val="290DB3"/>
                </a:solidFill>
              </a:rPr>
              <a:t>声明区域</a:t>
            </a:r>
            <a:r>
              <a:rPr lang="zh-CN" altLang="en-US" dirty="0"/>
              <a:t>来创建</a:t>
            </a:r>
            <a:r>
              <a:rPr lang="zh-CN" altLang="en-US" dirty="0">
                <a:solidFill>
                  <a:srgbClr val="290DB3"/>
                </a:solidFill>
              </a:rPr>
              <a:t>命名的名称空间</a:t>
            </a:r>
            <a:r>
              <a:rPr lang="zh-CN" altLang="en-US" dirty="0"/>
              <a:t>，一个名称空间的名称不会与另一个名称空间的相同名称发生冲突，同时允许程序的其他部分使用该名称空间中声明的东西</a:t>
            </a:r>
          </a:p>
        </p:txBody>
      </p:sp>
      <p:pic>
        <p:nvPicPr>
          <p:cNvPr id="8" name="图片 7">
            <a:extLst>
              <a:ext uri="{FF2B5EF4-FFF2-40B4-BE49-F238E27FC236}">
                <a16:creationId xmlns:a16="http://schemas.microsoft.com/office/drawing/2014/main" id="{81861601-A707-D53B-F736-55F986F4048F}"/>
              </a:ext>
            </a:extLst>
          </p:cNvPr>
          <p:cNvPicPr>
            <a:picLocks noChangeAspect="1"/>
          </p:cNvPicPr>
          <p:nvPr/>
        </p:nvPicPr>
        <p:blipFill>
          <a:blip r:embed="rId3"/>
          <a:stretch>
            <a:fillRect/>
          </a:stretch>
        </p:blipFill>
        <p:spPr>
          <a:xfrm>
            <a:off x="3411208" y="2084797"/>
            <a:ext cx="5024965" cy="1705077"/>
          </a:xfrm>
          <a:prstGeom prst="rect">
            <a:avLst/>
          </a:prstGeom>
        </p:spPr>
      </p:pic>
      <p:sp>
        <p:nvSpPr>
          <p:cNvPr id="9" name="文本框 8">
            <a:extLst>
              <a:ext uri="{FF2B5EF4-FFF2-40B4-BE49-F238E27FC236}">
                <a16:creationId xmlns:a16="http://schemas.microsoft.com/office/drawing/2014/main" id="{86059195-3FA4-F3E7-5363-73ECCC707219}"/>
              </a:ext>
            </a:extLst>
          </p:cNvPr>
          <p:cNvSpPr txBox="1"/>
          <p:nvPr/>
        </p:nvSpPr>
        <p:spPr>
          <a:xfrm>
            <a:off x="501364" y="3920664"/>
            <a:ext cx="10855900" cy="646331"/>
          </a:xfrm>
          <a:prstGeom prst="rect">
            <a:avLst/>
          </a:prstGeom>
          <a:noFill/>
        </p:spPr>
        <p:txBody>
          <a:bodyPr wrap="square">
            <a:spAutoFit/>
          </a:bodyPr>
          <a:lstStyle/>
          <a:p>
            <a:r>
              <a:rPr lang="zh-CN" altLang="en-US" dirty="0"/>
              <a:t>名称空间是</a:t>
            </a:r>
            <a:r>
              <a:rPr lang="zh-CN" altLang="en-US" dirty="0">
                <a:solidFill>
                  <a:srgbClr val="290DB3"/>
                </a:solidFill>
              </a:rPr>
              <a:t>开放的</a:t>
            </a:r>
            <a:r>
              <a:rPr lang="zh-CN" altLang="en-US" dirty="0"/>
              <a:t>，可以将名称加入已有的名称空间中；原有名称空间提供函数原型，也可以在文件后</a:t>
            </a:r>
            <a:r>
              <a:rPr lang="en-US" altLang="zh-CN" dirty="0"/>
              <a:t>(</a:t>
            </a:r>
            <a:r>
              <a:rPr lang="zh-CN" altLang="en-US" dirty="0"/>
              <a:t>或另一文件中</a:t>
            </a:r>
            <a:r>
              <a:rPr lang="en-US" altLang="zh-CN" dirty="0"/>
              <a:t>)</a:t>
            </a:r>
            <a:r>
              <a:rPr lang="zh-CN" altLang="en-US" dirty="0"/>
              <a:t>再次使用名称空间提供该函数的代码</a:t>
            </a:r>
          </a:p>
        </p:txBody>
      </p:sp>
      <p:sp>
        <p:nvSpPr>
          <p:cNvPr id="10" name="文本框 9">
            <a:extLst>
              <a:ext uri="{FF2B5EF4-FFF2-40B4-BE49-F238E27FC236}">
                <a16:creationId xmlns:a16="http://schemas.microsoft.com/office/drawing/2014/main" id="{D6309F8F-B442-E4EE-940F-070E86A1CE4A}"/>
              </a:ext>
            </a:extLst>
          </p:cNvPr>
          <p:cNvSpPr txBox="1"/>
          <p:nvPr/>
        </p:nvSpPr>
        <p:spPr>
          <a:xfrm>
            <a:off x="501363" y="4780593"/>
            <a:ext cx="10668863" cy="369332"/>
          </a:xfrm>
          <a:prstGeom prst="rect">
            <a:avLst/>
          </a:prstGeom>
          <a:noFill/>
        </p:spPr>
        <p:txBody>
          <a:bodyPr wrap="square">
            <a:spAutoFit/>
          </a:bodyPr>
          <a:lstStyle/>
          <a:p>
            <a:r>
              <a:rPr lang="zh-CN" altLang="en-US" dirty="0"/>
              <a:t>通过作用域解析运算符</a:t>
            </a:r>
            <a:r>
              <a:rPr lang="en-US" altLang="zh-CN" dirty="0"/>
              <a:t>::</a:t>
            </a:r>
            <a:r>
              <a:rPr lang="zh-CN" altLang="en-US" dirty="0"/>
              <a:t>使用名称空间来限定名称</a:t>
            </a:r>
          </a:p>
        </p:txBody>
      </p:sp>
      <p:pic>
        <p:nvPicPr>
          <p:cNvPr id="12" name="图片 11">
            <a:extLst>
              <a:ext uri="{FF2B5EF4-FFF2-40B4-BE49-F238E27FC236}">
                <a16:creationId xmlns:a16="http://schemas.microsoft.com/office/drawing/2014/main" id="{738A7AED-48F3-506A-1E10-6EFFF32EC9BA}"/>
              </a:ext>
            </a:extLst>
          </p:cNvPr>
          <p:cNvPicPr>
            <a:picLocks noChangeAspect="1"/>
          </p:cNvPicPr>
          <p:nvPr/>
        </p:nvPicPr>
        <p:blipFill>
          <a:blip r:embed="rId4"/>
          <a:stretch>
            <a:fillRect/>
          </a:stretch>
        </p:blipFill>
        <p:spPr>
          <a:xfrm>
            <a:off x="4633099" y="5238126"/>
            <a:ext cx="2925802" cy="819576"/>
          </a:xfrm>
          <a:prstGeom prst="rect">
            <a:avLst/>
          </a:prstGeom>
        </p:spPr>
      </p:pic>
    </p:spTree>
    <p:extLst>
      <p:ext uri="{BB962C8B-B14F-4D97-AF65-F5344CB8AC3E}">
        <p14:creationId xmlns:p14="http://schemas.microsoft.com/office/powerpoint/2010/main" val="303686194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名称空间</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11</a:t>
            </a:fld>
            <a:endParaRPr lang="en-US" altLang="zh-CN"/>
          </a:p>
        </p:txBody>
      </p:sp>
      <p:sp>
        <p:nvSpPr>
          <p:cNvPr id="6" name="文本框 5">
            <a:extLst>
              <a:ext uri="{FF2B5EF4-FFF2-40B4-BE49-F238E27FC236}">
                <a16:creationId xmlns:a16="http://schemas.microsoft.com/office/drawing/2014/main" id="{B5B9995D-2FD4-D239-D0BA-17036FB2E58E}"/>
              </a:ext>
            </a:extLst>
          </p:cNvPr>
          <p:cNvSpPr txBox="1"/>
          <p:nvPr/>
        </p:nvSpPr>
        <p:spPr>
          <a:xfrm>
            <a:off x="501364" y="3548529"/>
            <a:ext cx="11268218" cy="2308324"/>
          </a:xfrm>
          <a:prstGeom prst="rect">
            <a:avLst/>
          </a:prstGeom>
          <a:noFill/>
        </p:spPr>
        <p:txBody>
          <a:bodyPr wrap="square">
            <a:spAutoFit/>
          </a:bodyPr>
          <a:lstStyle/>
          <a:p>
            <a:r>
              <a:rPr lang="zh-CN" altLang="en-US" dirty="0"/>
              <a:t>将using namespace std；放在</a:t>
            </a:r>
            <a:r>
              <a:rPr lang="zh-CN" altLang="en-US" dirty="0">
                <a:solidFill>
                  <a:srgbClr val="290DB3"/>
                </a:solidFill>
              </a:rPr>
              <a:t>函数定义之前</a:t>
            </a:r>
            <a:r>
              <a:rPr lang="zh-CN" altLang="en-US" dirty="0"/>
              <a:t>，让文件中</a:t>
            </a:r>
            <a:r>
              <a:rPr lang="zh-CN" altLang="en-US" dirty="0">
                <a:solidFill>
                  <a:srgbClr val="FF0000"/>
                </a:solidFill>
              </a:rPr>
              <a:t>所有的函数</a:t>
            </a:r>
            <a:r>
              <a:rPr lang="zh-CN" altLang="en-US" dirty="0"/>
              <a:t>都能够使用名称空间std中所有的元素。</a:t>
            </a:r>
            <a:endParaRPr lang="en-US" altLang="zh-CN" dirty="0"/>
          </a:p>
          <a:p>
            <a:endParaRPr lang="en-US" altLang="zh-CN" dirty="0"/>
          </a:p>
          <a:p>
            <a:r>
              <a:rPr lang="zh-CN" altLang="en-US" dirty="0"/>
              <a:t>将using namespace std；放在特定的</a:t>
            </a:r>
            <a:r>
              <a:rPr lang="zh-CN" altLang="en-US" dirty="0">
                <a:solidFill>
                  <a:srgbClr val="290DB3"/>
                </a:solidFill>
              </a:rPr>
              <a:t>函数定义中</a:t>
            </a:r>
            <a:r>
              <a:rPr lang="zh-CN" altLang="en-US" dirty="0"/>
              <a:t>，让</a:t>
            </a:r>
            <a:r>
              <a:rPr lang="zh-CN" altLang="en-US" dirty="0">
                <a:solidFill>
                  <a:srgbClr val="FF0000"/>
                </a:solidFill>
              </a:rPr>
              <a:t>该函数</a:t>
            </a:r>
            <a:r>
              <a:rPr lang="zh-CN" altLang="en-US" dirty="0"/>
              <a:t>能够使用名称空间std中的所有元素。</a:t>
            </a:r>
            <a:endParaRPr lang="en-US" altLang="zh-CN" dirty="0"/>
          </a:p>
          <a:p>
            <a:endParaRPr lang="en-US" altLang="zh-CN" dirty="0"/>
          </a:p>
          <a:p>
            <a:r>
              <a:rPr lang="zh-CN" altLang="en-US" dirty="0"/>
              <a:t>在特定的函数中使用类似using std::cout;这样的编译指令，而不是using namespace std，让该函数能够使用指定的元素，如cout。</a:t>
            </a:r>
            <a:endParaRPr lang="en-US" altLang="zh-CN" dirty="0"/>
          </a:p>
          <a:p>
            <a:endParaRPr lang="en-US" altLang="zh-CN" dirty="0"/>
          </a:p>
          <a:p>
            <a:r>
              <a:rPr lang="zh-CN" altLang="en-US" dirty="0"/>
              <a:t>完全不使用编译指令using，而在需要使用名称空间std中的元素时，使用前缀std::</a:t>
            </a:r>
          </a:p>
        </p:txBody>
      </p:sp>
      <p:sp>
        <p:nvSpPr>
          <p:cNvPr id="7" name="文本框 6">
            <a:extLst>
              <a:ext uri="{FF2B5EF4-FFF2-40B4-BE49-F238E27FC236}">
                <a16:creationId xmlns:a16="http://schemas.microsoft.com/office/drawing/2014/main" id="{BA9C5E86-D8CE-078F-051D-5A6F6C67FCF6}"/>
              </a:ext>
            </a:extLst>
          </p:cNvPr>
          <p:cNvSpPr txBox="1"/>
          <p:nvPr/>
        </p:nvSpPr>
        <p:spPr>
          <a:xfrm>
            <a:off x="501364" y="1565536"/>
            <a:ext cx="9662137" cy="369332"/>
          </a:xfrm>
          <a:prstGeom prst="rect">
            <a:avLst/>
          </a:prstGeom>
          <a:noFill/>
        </p:spPr>
        <p:txBody>
          <a:bodyPr wrap="square">
            <a:spAutoFit/>
          </a:bodyPr>
          <a:lstStyle/>
          <a:p>
            <a:r>
              <a:rPr lang="en-US" altLang="zh-CN" dirty="0"/>
              <a:t>Using</a:t>
            </a:r>
            <a:r>
              <a:rPr lang="zh-CN" altLang="en-US" dirty="0"/>
              <a:t>声明使特定标识符可用，</a:t>
            </a:r>
            <a:r>
              <a:rPr lang="en-US" altLang="zh-CN" dirty="0"/>
              <a:t>using</a:t>
            </a:r>
            <a:r>
              <a:rPr lang="zh-CN" altLang="en-US" dirty="0"/>
              <a:t>编译指令使整个名称空间可用</a:t>
            </a:r>
          </a:p>
        </p:txBody>
      </p:sp>
      <p:pic>
        <p:nvPicPr>
          <p:cNvPr id="16" name="图片 15">
            <a:extLst>
              <a:ext uri="{FF2B5EF4-FFF2-40B4-BE49-F238E27FC236}">
                <a16:creationId xmlns:a16="http://schemas.microsoft.com/office/drawing/2014/main" id="{AB3FAE4F-49F6-41E9-8747-350D44CA20AE}"/>
              </a:ext>
            </a:extLst>
          </p:cNvPr>
          <p:cNvPicPr>
            <a:picLocks noChangeAspect="1"/>
          </p:cNvPicPr>
          <p:nvPr/>
        </p:nvPicPr>
        <p:blipFill>
          <a:blip r:embed="rId3"/>
          <a:stretch>
            <a:fillRect/>
          </a:stretch>
        </p:blipFill>
        <p:spPr>
          <a:xfrm>
            <a:off x="2614718" y="2305106"/>
            <a:ext cx="2093862" cy="873185"/>
          </a:xfrm>
          <a:prstGeom prst="rect">
            <a:avLst/>
          </a:prstGeom>
        </p:spPr>
      </p:pic>
      <p:pic>
        <p:nvPicPr>
          <p:cNvPr id="18" name="图片 17">
            <a:extLst>
              <a:ext uri="{FF2B5EF4-FFF2-40B4-BE49-F238E27FC236}">
                <a16:creationId xmlns:a16="http://schemas.microsoft.com/office/drawing/2014/main" id="{127A41DE-617D-CF81-F557-88EC7B74C52E}"/>
              </a:ext>
            </a:extLst>
          </p:cNvPr>
          <p:cNvPicPr>
            <a:picLocks noChangeAspect="1"/>
          </p:cNvPicPr>
          <p:nvPr/>
        </p:nvPicPr>
        <p:blipFill>
          <a:blip r:embed="rId4"/>
          <a:stretch>
            <a:fillRect/>
          </a:stretch>
        </p:blipFill>
        <p:spPr>
          <a:xfrm>
            <a:off x="5902380" y="2305106"/>
            <a:ext cx="2861073" cy="873185"/>
          </a:xfrm>
          <a:prstGeom prst="rect">
            <a:avLst/>
          </a:prstGeom>
        </p:spPr>
      </p:pic>
    </p:spTree>
    <p:extLst>
      <p:ext uri="{BB962C8B-B14F-4D97-AF65-F5344CB8AC3E}">
        <p14:creationId xmlns:p14="http://schemas.microsoft.com/office/powerpoint/2010/main" val="1804656847"/>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对象和类</a:t>
            </a:r>
          </a:p>
        </p:txBody>
      </p:sp>
      <p:sp>
        <p:nvSpPr>
          <p:cNvPr id="3" name="文本占位符 2">
            <a:extLst>
              <a:ext uri="{FF2B5EF4-FFF2-40B4-BE49-F238E27FC236}">
                <a16:creationId xmlns:a16="http://schemas.microsoft.com/office/drawing/2014/main" id="{D15853F0-941E-4162-BED2-A8DDB9108AE0}"/>
              </a:ext>
            </a:extLst>
          </p:cNvPr>
          <p:cNvSpPr>
            <a:spLocks noGrp="1"/>
          </p:cNvSpPr>
          <p:nvPr>
            <p:ph type="body" sz="quarter" idx="11"/>
          </p:nvPr>
        </p:nvSpPr>
        <p:spPr>
          <a:xfrm>
            <a:off x="4989478" y="4141090"/>
            <a:ext cx="2541622" cy="1358009"/>
          </a:xfrm>
        </p:spPr>
        <p:txBody>
          <a:bodyPr>
            <a:normAutofit/>
          </a:bodyPr>
          <a:lstStyle/>
          <a:p>
            <a:r>
              <a:rPr lang="zh-CN" altLang="en-US" dirty="0">
                <a:latin typeface="思源黑体 CN Medium" panose="020B0600000000000000" pitchFamily="34" charset="-122"/>
                <a:ea typeface="思源黑体 CN Medium" panose="020B0600000000000000" pitchFamily="34" charset="-122"/>
              </a:rPr>
              <a:t>类和对象</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构造函数和析构函数</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类作用域</a:t>
            </a:r>
            <a:endParaRPr lang="en-US" altLang="zh-CN"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DF5F0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3</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223139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类和对象</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13</a:t>
            </a:fld>
            <a:endParaRPr lang="en-US" altLang="zh-CN"/>
          </a:p>
        </p:txBody>
      </p:sp>
      <p:sp>
        <p:nvSpPr>
          <p:cNvPr id="5" name="文本框 4">
            <a:extLst>
              <a:ext uri="{FF2B5EF4-FFF2-40B4-BE49-F238E27FC236}">
                <a16:creationId xmlns:a16="http://schemas.microsoft.com/office/drawing/2014/main" id="{44E20199-69A2-A7D0-0294-343754C27924}"/>
              </a:ext>
            </a:extLst>
          </p:cNvPr>
          <p:cNvSpPr txBox="1"/>
          <p:nvPr/>
        </p:nvSpPr>
        <p:spPr>
          <a:xfrm>
            <a:off x="698496" y="1409769"/>
            <a:ext cx="6705604" cy="369332"/>
          </a:xfrm>
          <a:prstGeom prst="rect">
            <a:avLst/>
          </a:prstGeom>
          <a:noFill/>
        </p:spPr>
        <p:txBody>
          <a:bodyPr wrap="square">
            <a:spAutoFit/>
          </a:bodyPr>
          <a:lstStyle/>
          <a:p>
            <a:r>
              <a:rPr lang="en-US" altLang="zh-CN" dirty="0"/>
              <a:t>C++</a:t>
            </a:r>
            <a:r>
              <a:rPr lang="zh-CN" altLang="en-US" dirty="0"/>
              <a:t>在C语言的基础上添加了对面向对象编程和泛型编程的支持</a:t>
            </a:r>
          </a:p>
        </p:txBody>
      </p:sp>
      <p:sp>
        <p:nvSpPr>
          <p:cNvPr id="9" name="文本框 8">
            <a:extLst>
              <a:ext uri="{FF2B5EF4-FFF2-40B4-BE49-F238E27FC236}">
                <a16:creationId xmlns:a16="http://schemas.microsoft.com/office/drawing/2014/main" id="{186AA2A9-F8D4-6C92-4ABF-03670B632FC6}"/>
              </a:ext>
            </a:extLst>
          </p:cNvPr>
          <p:cNvSpPr txBox="1"/>
          <p:nvPr/>
        </p:nvSpPr>
        <p:spPr>
          <a:xfrm>
            <a:off x="698496" y="2361912"/>
            <a:ext cx="10918540" cy="369332"/>
          </a:xfrm>
          <a:prstGeom prst="rect">
            <a:avLst/>
          </a:prstGeom>
          <a:noFill/>
        </p:spPr>
        <p:txBody>
          <a:bodyPr wrap="square">
            <a:spAutoFit/>
          </a:bodyPr>
          <a:lstStyle/>
          <a:p>
            <a:r>
              <a:rPr lang="zh-CN" altLang="en-US" dirty="0"/>
              <a:t>C++继承了C语言高效、简洁、快速和可移植性的传统</a:t>
            </a:r>
            <a:r>
              <a:rPr lang="en-US" altLang="zh-CN" dirty="0"/>
              <a:t>;</a:t>
            </a:r>
            <a:r>
              <a:rPr lang="zh-CN" altLang="en-US" dirty="0"/>
              <a:t>C++面向对象的特性带来了全新的编程方法</a:t>
            </a:r>
          </a:p>
        </p:txBody>
      </p:sp>
      <p:sp>
        <p:nvSpPr>
          <p:cNvPr id="11" name="文本框 10">
            <a:extLst>
              <a:ext uri="{FF2B5EF4-FFF2-40B4-BE49-F238E27FC236}">
                <a16:creationId xmlns:a16="http://schemas.microsoft.com/office/drawing/2014/main" id="{DB6651CB-A56C-A3E5-678B-71F4C2ABDF0F}"/>
              </a:ext>
            </a:extLst>
          </p:cNvPr>
          <p:cNvSpPr txBox="1"/>
          <p:nvPr/>
        </p:nvSpPr>
        <p:spPr>
          <a:xfrm>
            <a:off x="698496" y="3255683"/>
            <a:ext cx="10721340" cy="646331"/>
          </a:xfrm>
          <a:prstGeom prst="rect">
            <a:avLst/>
          </a:prstGeom>
          <a:noFill/>
        </p:spPr>
        <p:txBody>
          <a:bodyPr wrap="square">
            <a:spAutoFit/>
          </a:bodyPr>
          <a:lstStyle/>
          <a:p>
            <a:r>
              <a:rPr lang="zh-CN" altLang="en-US" dirty="0"/>
              <a:t>C++融合了3种不同的编程方式：C语言代表的过程性语言、C++在C语言基础上添加的类代表的面向对象语言、C++模板支持的泛型编程。</a:t>
            </a:r>
          </a:p>
        </p:txBody>
      </p:sp>
      <p:sp>
        <p:nvSpPr>
          <p:cNvPr id="4" name="文本框 3">
            <a:extLst>
              <a:ext uri="{FF2B5EF4-FFF2-40B4-BE49-F238E27FC236}">
                <a16:creationId xmlns:a16="http://schemas.microsoft.com/office/drawing/2014/main" id="{7302F9AD-8BCF-EBF9-8E34-8895F48898C8}"/>
              </a:ext>
            </a:extLst>
          </p:cNvPr>
          <p:cNvSpPr txBox="1"/>
          <p:nvPr/>
        </p:nvSpPr>
        <p:spPr>
          <a:xfrm>
            <a:off x="698496" y="4459518"/>
            <a:ext cx="10566404" cy="369332"/>
          </a:xfrm>
          <a:prstGeom prst="rect">
            <a:avLst/>
          </a:prstGeom>
          <a:noFill/>
        </p:spPr>
        <p:txBody>
          <a:bodyPr wrap="square">
            <a:spAutoFit/>
          </a:bodyPr>
          <a:lstStyle/>
          <a:p>
            <a:r>
              <a:rPr lang="zh-CN" altLang="en-US" dirty="0"/>
              <a:t>类描述了一种数据类型的全部属性（包括可使用它执行的操作），对象是根据这些描述创建的实体。</a:t>
            </a:r>
          </a:p>
        </p:txBody>
      </p:sp>
      <p:sp>
        <p:nvSpPr>
          <p:cNvPr id="6" name="文本框 5">
            <a:extLst>
              <a:ext uri="{FF2B5EF4-FFF2-40B4-BE49-F238E27FC236}">
                <a16:creationId xmlns:a16="http://schemas.microsoft.com/office/drawing/2014/main" id="{53CB5493-5FA0-096B-798B-9D6CD02B0660}"/>
              </a:ext>
            </a:extLst>
          </p:cNvPr>
          <p:cNvSpPr txBox="1"/>
          <p:nvPr/>
        </p:nvSpPr>
        <p:spPr>
          <a:xfrm>
            <a:off x="698496" y="5386354"/>
            <a:ext cx="6108192" cy="369332"/>
          </a:xfrm>
          <a:prstGeom prst="rect">
            <a:avLst/>
          </a:prstGeom>
          <a:noFill/>
        </p:spPr>
        <p:txBody>
          <a:bodyPr wrap="square">
            <a:spAutoFit/>
          </a:bodyPr>
          <a:lstStyle/>
          <a:p>
            <a:r>
              <a:rPr lang="zh-CN" altLang="en-US" dirty="0"/>
              <a:t>类是用户定义的一种数据类型</a:t>
            </a:r>
          </a:p>
        </p:txBody>
      </p:sp>
    </p:spTree>
    <p:extLst>
      <p:ext uri="{BB962C8B-B14F-4D97-AF65-F5344CB8AC3E}">
        <p14:creationId xmlns:p14="http://schemas.microsoft.com/office/powerpoint/2010/main" val="342738893"/>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类和对象</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14</a:t>
            </a:fld>
            <a:endParaRPr lang="en-US" altLang="zh-CN"/>
          </a:p>
        </p:txBody>
      </p:sp>
      <p:sp>
        <p:nvSpPr>
          <p:cNvPr id="4" name="文本框 3">
            <a:extLst>
              <a:ext uri="{FF2B5EF4-FFF2-40B4-BE49-F238E27FC236}">
                <a16:creationId xmlns:a16="http://schemas.microsoft.com/office/drawing/2014/main" id="{75F50BE3-E820-A889-387A-B7A427A21677}"/>
              </a:ext>
            </a:extLst>
          </p:cNvPr>
          <p:cNvSpPr txBox="1"/>
          <p:nvPr/>
        </p:nvSpPr>
        <p:spPr>
          <a:xfrm>
            <a:off x="501364" y="2198868"/>
            <a:ext cx="9893920" cy="923330"/>
          </a:xfrm>
          <a:prstGeom prst="rect">
            <a:avLst/>
          </a:prstGeom>
          <a:noFill/>
        </p:spPr>
        <p:txBody>
          <a:bodyPr wrap="square">
            <a:spAutoFit/>
          </a:bodyPr>
          <a:lstStyle/>
          <a:p>
            <a:r>
              <a:rPr lang="zh-CN" altLang="en-US" dirty="0"/>
              <a:t>类规范由两个部分组成：</a:t>
            </a:r>
            <a:endParaRPr lang="en-US" altLang="zh-CN" dirty="0"/>
          </a:p>
          <a:p>
            <a:pPr marL="285750" indent="-285750">
              <a:buFont typeface="Wingdings" panose="05000000000000000000" pitchFamily="2" charset="2"/>
              <a:buChar char="l"/>
            </a:pPr>
            <a:r>
              <a:rPr lang="zh-CN" altLang="en-US" dirty="0">
                <a:solidFill>
                  <a:srgbClr val="290DB3"/>
                </a:solidFill>
              </a:rPr>
              <a:t>类声明</a:t>
            </a:r>
            <a:r>
              <a:rPr lang="zh-CN" altLang="en-US" dirty="0"/>
              <a:t>：以数据成员的方式描述数据部分，以成员函数（方法）的方式描述公有接口</a:t>
            </a:r>
            <a:endParaRPr lang="en-US" altLang="zh-CN" dirty="0"/>
          </a:p>
          <a:p>
            <a:pPr marL="285750" indent="-285750">
              <a:buFont typeface="Wingdings" panose="05000000000000000000" pitchFamily="2" charset="2"/>
              <a:buChar char="l"/>
            </a:pPr>
            <a:r>
              <a:rPr lang="zh-CN" altLang="en-US" dirty="0">
                <a:solidFill>
                  <a:srgbClr val="290DB3"/>
                </a:solidFill>
              </a:rPr>
              <a:t>类方法定义</a:t>
            </a:r>
            <a:r>
              <a:rPr lang="zh-CN" altLang="en-US" dirty="0"/>
              <a:t>：描述如何实现类成员函数</a:t>
            </a:r>
          </a:p>
        </p:txBody>
      </p:sp>
      <p:sp>
        <p:nvSpPr>
          <p:cNvPr id="5" name="文本框 4">
            <a:extLst>
              <a:ext uri="{FF2B5EF4-FFF2-40B4-BE49-F238E27FC236}">
                <a16:creationId xmlns:a16="http://schemas.microsoft.com/office/drawing/2014/main" id="{7D4FDCB8-A806-7F51-22EA-BB25BD18F292}"/>
              </a:ext>
            </a:extLst>
          </p:cNvPr>
          <p:cNvSpPr txBox="1"/>
          <p:nvPr/>
        </p:nvSpPr>
        <p:spPr>
          <a:xfrm>
            <a:off x="501364" y="1379189"/>
            <a:ext cx="10522236" cy="369332"/>
          </a:xfrm>
          <a:prstGeom prst="rect">
            <a:avLst/>
          </a:prstGeom>
          <a:noFill/>
        </p:spPr>
        <p:txBody>
          <a:bodyPr wrap="square">
            <a:spAutoFit/>
          </a:bodyPr>
          <a:lstStyle/>
          <a:p>
            <a:r>
              <a:rPr lang="zh-CN" altLang="en-US" dirty="0"/>
              <a:t>类是一种将抽象转换为用户定义类型的</a:t>
            </a:r>
            <a:r>
              <a:rPr lang="en-US" altLang="zh-CN" dirty="0"/>
              <a:t>C++</a:t>
            </a:r>
            <a:r>
              <a:rPr lang="zh-CN" altLang="en-US" dirty="0"/>
              <a:t>工具，将数据表示和操纵数据的方法组合成一个整洁的包</a:t>
            </a:r>
          </a:p>
        </p:txBody>
      </p:sp>
      <p:pic>
        <p:nvPicPr>
          <p:cNvPr id="15" name="图片 14">
            <a:extLst>
              <a:ext uri="{FF2B5EF4-FFF2-40B4-BE49-F238E27FC236}">
                <a16:creationId xmlns:a16="http://schemas.microsoft.com/office/drawing/2014/main" id="{C9BBCF64-C438-68DA-6A64-86F382B9AC14}"/>
              </a:ext>
            </a:extLst>
          </p:cNvPr>
          <p:cNvPicPr>
            <a:picLocks noChangeAspect="1"/>
          </p:cNvPicPr>
          <p:nvPr/>
        </p:nvPicPr>
        <p:blipFill>
          <a:blip r:embed="rId3"/>
          <a:stretch>
            <a:fillRect/>
          </a:stretch>
        </p:blipFill>
        <p:spPr>
          <a:xfrm>
            <a:off x="2133531" y="3437001"/>
            <a:ext cx="2692538" cy="1581231"/>
          </a:xfrm>
          <a:prstGeom prst="rect">
            <a:avLst/>
          </a:prstGeom>
        </p:spPr>
      </p:pic>
      <p:pic>
        <p:nvPicPr>
          <p:cNvPr id="17" name="图片 16">
            <a:extLst>
              <a:ext uri="{FF2B5EF4-FFF2-40B4-BE49-F238E27FC236}">
                <a16:creationId xmlns:a16="http://schemas.microsoft.com/office/drawing/2014/main" id="{5F97CAA2-C2FA-AA4F-71DC-AC19992204D4}"/>
              </a:ext>
            </a:extLst>
          </p:cNvPr>
          <p:cNvPicPr>
            <a:picLocks noChangeAspect="1"/>
          </p:cNvPicPr>
          <p:nvPr/>
        </p:nvPicPr>
        <p:blipFill>
          <a:blip r:embed="rId4"/>
          <a:stretch>
            <a:fillRect/>
          </a:stretch>
        </p:blipFill>
        <p:spPr>
          <a:xfrm>
            <a:off x="6755073" y="3503614"/>
            <a:ext cx="2641736" cy="1422473"/>
          </a:xfrm>
          <a:prstGeom prst="rect">
            <a:avLst/>
          </a:prstGeom>
        </p:spPr>
      </p:pic>
      <p:sp>
        <p:nvSpPr>
          <p:cNvPr id="18" name="文本框 17">
            <a:extLst>
              <a:ext uri="{FF2B5EF4-FFF2-40B4-BE49-F238E27FC236}">
                <a16:creationId xmlns:a16="http://schemas.microsoft.com/office/drawing/2014/main" id="{62D5BC9D-DCF5-1AD9-1046-D2C329B5E147}"/>
              </a:ext>
            </a:extLst>
          </p:cNvPr>
          <p:cNvSpPr txBox="1"/>
          <p:nvPr/>
        </p:nvSpPr>
        <p:spPr>
          <a:xfrm>
            <a:off x="501364" y="5475993"/>
            <a:ext cx="6487428" cy="369332"/>
          </a:xfrm>
          <a:prstGeom prst="rect">
            <a:avLst/>
          </a:prstGeom>
          <a:noFill/>
        </p:spPr>
        <p:txBody>
          <a:bodyPr wrap="square" rtlCol="0">
            <a:spAutoFit/>
          </a:bodyPr>
          <a:lstStyle/>
          <a:p>
            <a:r>
              <a:rPr lang="zh-CN" altLang="en-US" dirty="0"/>
              <a:t>访问控制：</a:t>
            </a:r>
            <a:r>
              <a:rPr lang="en-US" altLang="zh-CN" dirty="0"/>
              <a:t>private(</a:t>
            </a:r>
            <a:r>
              <a:rPr lang="zh-CN" altLang="en-US" dirty="0">
                <a:solidFill>
                  <a:srgbClr val="FF0000"/>
                </a:solidFill>
              </a:rPr>
              <a:t>类对象默认访问控制</a:t>
            </a:r>
            <a:r>
              <a:rPr lang="en-US" altLang="zh-CN" dirty="0"/>
              <a:t>)</a:t>
            </a:r>
            <a:r>
              <a:rPr lang="zh-CN" altLang="en-US" dirty="0"/>
              <a:t>，</a:t>
            </a:r>
            <a:r>
              <a:rPr lang="en-US" altLang="zh-CN" dirty="0"/>
              <a:t>public</a:t>
            </a:r>
            <a:r>
              <a:rPr lang="zh-CN" altLang="en-US" dirty="0"/>
              <a:t>，</a:t>
            </a:r>
            <a:r>
              <a:rPr lang="en-US" altLang="zh-CN" dirty="0"/>
              <a:t>protected</a:t>
            </a:r>
          </a:p>
        </p:txBody>
      </p:sp>
    </p:spTree>
    <p:extLst>
      <p:ext uri="{BB962C8B-B14F-4D97-AF65-F5344CB8AC3E}">
        <p14:creationId xmlns:p14="http://schemas.microsoft.com/office/powerpoint/2010/main" val="646085347"/>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类和对象</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15</a:t>
            </a:fld>
            <a:endParaRPr lang="en-US" altLang="zh-CN"/>
          </a:p>
        </p:txBody>
      </p:sp>
      <p:sp>
        <p:nvSpPr>
          <p:cNvPr id="12" name="文本框 11">
            <a:extLst>
              <a:ext uri="{FF2B5EF4-FFF2-40B4-BE49-F238E27FC236}">
                <a16:creationId xmlns:a16="http://schemas.microsoft.com/office/drawing/2014/main" id="{B17AC439-28A6-0F7C-4023-26F743437646}"/>
              </a:ext>
            </a:extLst>
          </p:cNvPr>
          <p:cNvSpPr txBox="1"/>
          <p:nvPr/>
        </p:nvSpPr>
        <p:spPr>
          <a:xfrm>
            <a:off x="698496" y="1124590"/>
            <a:ext cx="8232185" cy="369332"/>
          </a:xfrm>
          <a:prstGeom prst="rect">
            <a:avLst/>
          </a:prstGeom>
          <a:noFill/>
        </p:spPr>
        <p:txBody>
          <a:bodyPr wrap="square">
            <a:spAutoFit/>
          </a:bodyPr>
          <a:lstStyle/>
          <a:p>
            <a:r>
              <a:rPr lang="zh-CN" altLang="en-US" dirty="0"/>
              <a:t>通常将数据项放在私有部分，组成类接口的成员函数放在公有部分</a:t>
            </a:r>
          </a:p>
        </p:txBody>
      </p:sp>
      <p:pic>
        <p:nvPicPr>
          <p:cNvPr id="14" name="图片 13">
            <a:extLst>
              <a:ext uri="{FF2B5EF4-FFF2-40B4-BE49-F238E27FC236}">
                <a16:creationId xmlns:a16="http://schemas.microsoft.com/office/drawing/2014/main" id="{CA99E47F-6A59-4ECB-F949-C6B8743E3211}"/>
              </a:ext>
            </a:extLst>
          </p:cNvPr>
          <p:cNvPicPr>
            <a:picLocks noChangeAspect="1"/>
          </p:cNvPicPr>
          <p:nvPr/>
        </p:nvPicPr>
        <p:blipFill>
          <a:blip r:embed="rId3"/>
          <a:stretch>
            <a:fillRect/>
          </a:stretch>
        </p:blipFill>
        <p:spPr>
          <a:xfrm>
            <a:off x="496749" y="1838855"/>
            <a:ext cx="6590718" cy="4458036"/>
          </a:xfrm>
          <a:prstGeom prst="rect">
            <a:avLst/>
          </a:prstGeom>
        </p:spPr>
      </p:pic>
      <p:sp>
        <p:nvSpPr>
          <p:cNvPr id="16" name="文本框 15">
            <a:extLst>
              <a:ext uri="{FF2B5EF4-FFF2-40B4-BE49-F238E27FC236}">
                <a16:creationId xmlns:a16="http://schemas.microsoft.com/office/drawing/2014/main" id="{38439ED8-6A6D-72A6-B70B-E2A0734F1736}"/>
              </a:ext>
            </a:extLst>
          </p:cNvPr>
          <p:cNvSpPr txBox="1"/>
          <p:nvPr/>
        </p:nvSpPr>
        <p:spPr>
          <a:xfrm>
            <a:off x="7408717" y="1863448"/>
            <a:ext cx="4339167" cy="1754326"/>
          </a:xfrm>
          <a:prstGeom prst="rect">
            <a:avLst/>
          </a:prstGeom>
          <a:noFill/>
        </p:spPr>
        <p:txBody>
          <a:bodyPr wrap="square">
            <a:spAutoFit/>
          </a:bodyPr>
          <a:lstStyle/>
          <a:p>
            <a:r>
              <a:rPr lang="zh-CN" altLang="en-US" dirty="0"/>
              <a:t>数据隐藏既是一种封装，同时，类函数定义和类声明放在不同的文件中也是一种封装</a:t>
            </a:r>
            <a:endParaRPr lang="en-US" altLang="zh-CN" dirty="0"/>
          </a:p>
          <a:p>
            <a:endParaRPr lang="en-US" altLang="zh-CN" dirty="0"/>
          </a:p>
          <a:p>
            <a:r>
              <a:rPr lang="zh-CN" altLang="en-US" dirty="0"/>
              <a:t>将具体实现从接口设计分离出来，更易于程序维护</a:t>
            </a:r>
          </a:p>
        </p:txBody>
      </p:sp>
      <p:sp>
        <p:nvSpPr>
          <p:cNvPr id="17" name="文本框 16">
            <a:extLst>
              <a:ext uri="{FF2B5EF4-FFF2-40B4-BE49-F238E27FC236}">
                <a16:creationId xmlns:a16="http://schemas.microsoft.com/office/drawing/2014/main" id="{44F0F101-E2E9-6E85-7CD3-5729868FA4CC}"/>
              </a:ext>
            </a:extLst>
          </p:cNvPr>
          <p:cNvSpPr txBox="1"/>
          <p:nvPr/>
        </p:nvSpPr>
        <p:spPr>
          <a:xfrm>
            <a:off x="7408717" y="5185535"/>
            <a:ext cx="4261675" cy="646331"/>
          </a:xfrm>
          <a:prstGeom prst="rect">
            <a:avLst/>
          </a:prstGeom>
          <a:noFill/>
        </p:spPr>
        <p:txBody>
          <a:bodyPr wrap="square">
            <a:spAutoFit/>
          </a:bodyPr>
          <a:lstStyle/>
          <a:p>
            <a:r>
              <a:rPr lang="en-US" altLang="zh-CN" dirty="0"/>
              <a:t>Struct </a:t>
            </a:r>
            <a:r>
              <a:rPr lang="zh-CN" altLang="en-US" dirty="0"/>
              <a:t>默认访问类型是</a:t>
            </a:r>
            <a:r>
              <a:rPr lang="en-US" altLang="zh-CN" dirty="0"/>
              <a:t>public</a:t>
            </a:r>
            <a:r>
              <a:rPr lang="zh-CN" altLang="en-US" dirty="0"/>
              <a:t>，在</a:t>
            </a:r>
            <a:r>
              <a:rPr lang="en-US" altLang="zh-CN" dirty="0"/>
              <a:t>C++</a:t>
            </a:r>
            <a:r>
              <a:rPr lang="zh-CN" altLang="en-US" dirty="0"/>
              <a:t>中一般将其限制为只表示纯粹的数据对象</a:t>
            </a:r>
          </a:p>
        </p:txBody>
      </p:sp>
      <p:sp>
        <p:nvSpPr>
          <p:cNvPr id="18" name="文本框 17">
            <a:extLst>
              <a:ext uri="{FF2B5EF4-FFF2-40B4-BE49-F238E27FC236}">
                <a16:creationId xmlns:a16="http://schemas.microsoft.com/office/drawing/2014/main" id="{36CF78F3-3898-C627-D99D-1D85A4E37E37}"/>
              </a:ext>
            </a:extLst>
          </p:cNvPr>
          <p:cNvSpPr txBox="1"/>
          <p:nvPr/>
        </p:nvSpPr>
        <p:spPr>
          <a:xfrm>
            <a:off x="7408717" y="3969389"/>
            <a:ext cx="4339167" cy="923330"/>
          </a:xfrm>
          <a:prstGeom prst="rect">
            <a:avLst/>
          </a:prstGeom>
          <a:noFill/>
        </p:spPr>
        <p:txBody>
          <a:bodyPr wrap="square">
            <a:spAutoFit/>
          </a:bodyPr>
          <a:lstStyle/>
          <a:p>
            <a:r>
              <a:rPr lang="zh-CN" altLang="en-US" dirty="0"/>
              <a:t>使用类对象的程序可以直接访问公有部分，但只能通过</a:t>
            </a:r>
            <a:r>
              <a:rPr lang="zh-CN" altLang="en-US" dirty="0">
                <a:solidFill>
                  <a:srgbClr val="290DB3"/>
                </a:solidFill>
              </a:rPr>
              <a:t>公有成员函数</a:t>
            </a:r>
            <a:r>
              <a:rPr lang="en-US" altLang="zh-CN" dirty="0"/>
              <a:t>(</a:t>
            </a:r>
            <a:r>
              <a:rPr lang="zh-CN" altLang="en-US" dirty="0"/>
              <a:t>或友元函数</a:t>
            </a:r>
            <a:r>
              <a:rPr lang="en-US" altLang="zh-CN" dirty="0"/>
              <a:t>)</a:t>
            </a:r>
            <a:r>
              <a:rPr lang="zh-CN" altLang="en-US" dirty="0"/>
              <a:t>来访问对象的</a:t>
            </a:r>
            <a:r>
              <a:rPr lang="zh-CN" altLang="en-US" dirty="0">
                <a:solidFill>
                  <a:srgbClr val="290DB3"/>
                </a:solidFill>
              </a:rPr>
              <a:t>私有成员</a:t>
            </a:r>
            <a:endParaRPr lang="en-US" altLang="zh-CN" dirty="0">
              <a:solidFill>
                <a:srgbClr val="290DB3"/>
              </a:solidFill>
            </a:endParaRPr>
          </a:p>
        </p:txBody>
      </p:sp>
    </p:spTree>
    <p:extLst>
      <p:ext uri="{BB962C8B-B14F-4D97-AF65-F5344CB8AC3E}">
        <p14:creationId xmlns:p14="http://schemas.microsoft.com/office/powerpoint/2010/main" val="363492015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类和对象</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16</a:t>
            </a:fld>
            <a:endParaRPr lang="en-US" altLang="zh-CN"/>
          </a:p>
        </p:txBody>
      </p:sp>
      <p:sp>
        <p:nvSpPr>
          <p:cNvPr id="4" name="文本框 3">
            <a:extLst>
              <a:ext uri="{FF2B5EF4-FFF2-40B4-BE49-F238E27FC236}">
                <a16:creationId xmlns:a16="http://schemas.microsoft.com/office/drawing/2014/main" id="{75F50BE3-E820-A889-387A-B7A427A21677}"/>
              </a:ext>
            </a:extLst>
          </p:cNvPr>
          <p:cNvSpPr txBox="1"/>
          <p:nvPr/>
        </p:nvSpPr>
        <p:spPr>
          <a:xfrm>
            <a:off x="501364" y="1068020"/>
            <a:ext cx="9893920" cy="1477328"/>
          </a:xfrm>
          <a:prstGeom prst="rect">
            <a:avLst/>
          </a:prstGeom>
          <a:noFill/>
        </p:spPr>
        <p:txBody>
          <a:bodyPr wrap="square">
            <a:spAutoFit/>
          </a:bodyPr>
          <a:lstStyle/>
          <a:p>
            <a:r>
              <a:rPr lang="zh-CN" altLang="en-US" dirty="0"/>
              <a:t>成员函数定义的特殊特征：</a:t>
            </a:r>
            <a:endParaRPr lang="en-US" altLang="zh-CN" dirty="0"/>
          </a:p>
          <a:p>
            <a:pPr marL="285750" indent="-285750">
              <a:buFont typeface="Arial" panose="020B0604020202020204" pitchFamily="34" charset="0"/>
              <a:buChar char="•"/>
            </a:pPr>
            <a:r>
              <a:rPr lang="zh-CN" altLang="en-US" dirty="0"/>
              <a:t>定义成员函数时，使用</a:t>
            </a:r>
            <a:r>
              <a:rPr lang="zh-CN" altLang="en-US" dirty="0">
                <a:solidFill>
                  <a:srgbClr val="290DB3"/>
                </a:solidFill>
              </a:rPr>
              <a:t>作用域解析运算符</a:t>
            </a:r>
            <a:r>
              <a:rPr lang="en-US" altLang="zh-CN" dirty="0">
                <a:solidFill>
                  <a:srgbClr val="290DB3"/>
                </a:solidFill>
              </a:rPr>
              <a:t>(::)</a:t>
            </a:r>
            <a:r>
              <a:rPr lang="zh-CN" altLang="en-US" dirty="0"/>
              <a:t>来表示函数所属的类；</a:t>
            </a:r>
            <a:endParaRPr lang="en-US" altLang="zh-CN" dirty="0"/>
          </a:p>
          <a:p>
            <a:pPr marL="285750" indent="-285750">
              <a:buFont typeface="Arial" panose="020B0604020202020204" pitchFamily="34" charset="0"/>
              <a:buChar char="•"/>
            </a:pPr>
            <a:r>
              <a:rPr lang="zh-CN" altLang="en-US" dirty="0"/>
              <a:t>类方法可以</a:t>
            </a:r>
            <a:r>
              <a:rPr lang="zh-CN" altLang="en-US" dirty="0">
                <a:solidFill>
                  <a:srgbClr val="290DB3"/>
                </a:solidFill>
              </a:rPr>
              <a:t>访问</a:t>
            </a:r>
            <a:r>
              <a:rPr lang="zh-CN" altLang="en-US" dirty="0"/>
              <a:t>类的</a:t>
            </a:r>
            <a:r>
              <a:rPr lang="en-US" altLang="zh-CN" dirty="0">
                <a:solidFill>
                  <a:srgbClr val="290DB3"/>
                </a:solidFill>
              </a:rPr>
              <a:t>private</a:t>
            </a:r>
            <a:r>
              <a:rPr lang="zh-CN" altLang="en-US" dirty="0">
                <a:solidFill>
                  <a:srgbClr val="290DB3"/>
                </a:solidFill>
              </a:rPr>
              <a:t>组件</a:t>
            </a:r>
            <a:endParaRPr lang="en-US" altLang="zh-CN" dirty="0">
              <a:solidFill>
                <a:srgbClr val="290DB3"/>
              </a:solidFill>
            </a:endParaRPr>
          </a:p>
          <a:p>
            <a:endParaRPr lang="en-US" altLang="zh-CN" dirty="0"/>
          </a:p>
          <a:p>
            <a:r>
              <a:rPr lang="zh-CN" altLang="en-US" dirty="0"/>
              <a:t>作用域解析运算符确定了方法定义对应类的身份</a:t>
            </a:r>
            <a:r>
              <a:rPr lang="en-US" altLang="zh-CN" dirty="0"/>
              <a:t>;</a:t>
            </a:r>
          </a:p>
        </p:txBody>
      </p:sp>
      <p:pic>
        <p:nvPicPr>
          <p:cNvPr id="6" name="图片 5">
            <a:extLst>
              <a:ext uri="{FF2B5EF4-FFF2-40B4-BE49-F238E27FC236}">
                <a16:creationId xmlns:a16="http://schemas.microsoft.com/office/drawing/2014/main" id="{D24385AB-134E-F5CC-66BB-DDEEF35A7E46}"/>
              </a:ext>
            </a:extLst>
          </p:cNvPr>
          <p:cNvPicPr>
            <a:picLocks noChangeAspect="1"/>
          </p:cNvPicPr>
          <p:nvPr/>
        </p:nvPicPr>
        <p:blipFill>
          <a:blip r:embed="rId3"/>
          <a:stretch>
            <a:fillRect/>
          </a:stretch>
        </p:blipFill>
        <p:spPr>
          <a:xfrm>
            <a:off x="1006253" y="2614119"/>
            <a:ext cx="8655495" cy="2895749"/>
          </a:xfrm>
          <a:prstGeom prst="rect">
            <a:avLst/>
          </a:prstGeom>
        </p:spPr>
      </p:pic>
      <p:sp>
        <p:nvSpPr>
          <p:cNvPr id="8" name="文本框 7">
            <a:extLst>
              <a:ext uri="{FF2B5EF4-FFF2-40B4-BE49-F238E27FC236}">
                <a16:creationId xmlns:a16="http://schemas.microsoft.com/office/drawing/2014/main" id="{246C756E-C6D1-9330-E96D-436190CB7A41}"/>
              </a:ext>
            </a:extLst>
          </p:cNvPr>
          <p:cNvSpPr txBox="1"/>
          <p:nvPr/>
        </p:nvSpPr>
        <p:spPr>
          <a:xfrm>
            <a:off x="501364" y="5654839"/>
            <a:ext cx="10488369" cy="646331"/>
          </a:xfrm>
          <a:prstGeom prst="rect">
            <a:avLst/>
          </a:prstGeom>
          <a:noFill/>
        </p:spPr>
        <p:txBody>
          <a:bodyPr wrap="square">
            <a:spAutoFit/>
          </a:bodyPr>
          <a:lstStyle/>
          <a:p>
            <a:r>
              <a:rPr lang="zh-CN" altLang="en-US" dirty="0"/>
              <a:t>标识符</a:t>
            </a:r>
            <a:r>
              <a:rPr lang="en-US" altLang="zh-CN" dirty="0" err="1"/>
              <a:t>set_tot</a:t>
            </a:r>
            <a:r>
              <a:rPr lang="en-US" altLang="zh-CN" dirty="0"/>
              <a:t>()</a:t>
            </a:r>
            <a:r>
              <a:rPr lang="zh-CN" altLang="en-US" dirty="0"/>
              <a:t>具有类作用域</a:t>
            </a:r>
            <a:r>
              <a:rPr lang="en-US" altLang="zh-CN" dirty="0"/>
              <a:t>class Stack</a:t>
            </a:r>
            <a:r>
              <a:rPr lang="zh-CN" altLang="en-US" dirty="0"/>
              <a:t>，</a:t>
            </a:r>
            <a:r>
              <a:rPr lang="en-US" altLang="zh-CN" dirty="0"/>
              <a:t>Stack</a:t>
            </a:r>
            <a:r>
              <a:rPr lang="zh-CN" altLang="en-US" dirty="0"/>
              <a:t>类的其他成员函数不必使用作用域解析运算符，就可以使用</a:t>
            </a:r>
            <a:r>
              <a:rPr lang="en-US" altLang="zh-CN" dirty="0" err="1"/>
              <a:t>set_tot</a:t>
            </a:r>
            <a:r>
              <a:rPr lang="en-US" altLang="zh-CN" dirty="0"/>
              <a:t>()</a:t>
            </a:r>
            <a:r>
              <a:rPr lang="zh-CN" altLang="en-US" dirty="0"/>
              <a:t>方法</a:t>
            </a:r>
          </a:p>
        </p:txBody>
      </p:sp>
      <p:sp>
        <p:nvSpPr>
          <p:cNvPr id="13" name="文本框 12">
            <a:extLst>
              <a:ext uri="{FF2B5EF4-FFF2-40B4-BE49-F238E27FC236}">
                <a16:creationId xmlns:a16="http://schemas.microsoft.com/office/drawing/2014/main" id="{D8797C9D-368F-A647-E51F-D5EDBC4AF1FA}"/>
              </a:ext>
            </a:extLst>
          </p:cNvPr>
          <p:cNvSpPr txBox="1"/>
          <p:nvPr/>
        </p:nvSpPr>
        <p:spPr>
          <a:xfrm>
            <a:off x="9779765" y="3081547"/>
            <a:ext cx="2256371" cy="1231106"/>
          </a:xfrm>
          <a:prstGeom prst="rect">
            <a:avLst/>
          </a:prstGeom>
          <a:noFill/>
        </p:spPr>
        <p:txBody>
          <a:bodyPr wrap="square" rtlCol="0">
            <a:spAutoFit/>
          </a:bodyPr>
          <a:lstStyle/>
          <a:p>
            <a:r>
              <a:rPr lang="zh-CN" altLang="en-US" dirty="0">
                <a:solidFill>
                  <a:srgbClr val="290DB3"/>
                </a:solidFill>
              </a:rPr>
              <a:t>内联函数</a:t>
            </a:r>
            <a:endParaRPr lang="en-US" altLang="zh-CN" dirty="0">
              <a:solidFill>
                <a:srgbClr val="290DB3"/>
              </a:solidFill>
            </a:endParaRPr>
          </a:p>
          <a:p>
            <a:r>
              <a:rPr lang="zh-CN" altLang="en-US" sz="1400" dirty="0">
                <a:latin typeface="楷体" panose="02010609060101010101" pitchFamily="49" charset="-122"/>
                <a:ea typeface="楷体" panose="02010609060101010101" pitchFamily="49" charset="-122"/>
              </a:rPr>
              <a:t>定义位于类声明中的函数将自动成为内联函数</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在类声明外使用</a:t>
            </a:r>
            <a:r>
              <a:rPr lang="en-US" altLang="zh-CN" sz="1400" dirty="0">
                <a:solidFill>
                  <a:srgbClr val="FF0000"/>
                </a:solidFill>
                <a:latin typeface="楷体" panose="02010609060101010101" pitchFamily="49" charset="-122"/>
                <a:ea typeface="楷体" panose="02010609060101010101" pitchFamily="49" charset="-122"/>
              </a:rPr>
              <a:t>inline</a:t>
            </a:r>
            <a:r>
              <a:rPr lang="zh-CN" altLang="en-US" sz="1400" dirty="0">
                <a:latin typeface="楷体" panose="02010609060101010101" pitchFamily="49" charset="-122"/>
                <a:ea typeface="楷体" panose="02010609060101010101" pitchFamily="49" charset="-122"/>
              </a:rPr>
              <a:t>限定符也可以声明内联函数</a:t>
            </a:r>
            <a:endParaRPr lang="en-US" altLang="zh-CN" sz="1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5951632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类和对象</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17</a:t>
            </a:fld>
            <a:endParaRPr lang="en-US" altLang="zh-CN"/>
          </a:p>
        </p:txBody>
      </p:sp>
      <p:sp>
        <p:nvSpPr>
          <p:cNvPr id="11" name="文本框 10">
            <a:extLst>
              <a:ext uri="{FF2B5EF4-FFF2-40B4-BE49-F238E27FC236}">
                <a16:creationId xmlns:a16="http://schemas.microsoft.com/office/drawing/2014/main" id="{2FC536CE-AFB2-644C-5194-3B6F023BBEDD}"/>
              </a:ext>
            </a:extLst>
          </p:cNvPr>
          <p:cNvSpPr txBox="1"/>
          <p:nvPr/>
        </p:nvSpPr>
        <p:spPr>
          <a:xfrm>
            <a:off x="501364" y="1357026"/>
            <a:ext cx="7832177" cy="369332"/>
          </a:xfrm>
          <a:prstGeom prst="rect">
            <a:avLst/>
          </a:prstGeom>
          <a:noFill/>
        </p:spPr>
        <p:txBody>
          <a:bodyPr wrap="square">
            <a:spAutoFit/>
          </a:bodyPr>
          <a:lstStyle/>
          <a:p>
            <a:r>
              <a:rPr lang="zh-CN" altLang="en-US" dirty="0"/>
              <a:t>创建</a:t>
            </a:r>
            <a:r>
              <a:rPr lang="zh-CN" altLang="en-US" dirty="0">
                <a:solidFill>
                  <a:srgbClr val="290DB3"/>
                </a:solidFill>
              </a:rPr>
              <a:t>类对象</a:t>
            </a:r>
            <a:r>
              <a:rPr lang="zh-CN" altLang="en-US" dirty="0"/>
              <a:t>，可以声明类变量，也可以使用</a:t>
            </a:r>
            <a:r>
              <a:rPr lang="en-US" altLang="zh-CN" dirty="0"/>
              <a:t>new</a:t>
            </a:r>
            <a:r>
              <a:rPr lang="zh-CN" altLang="en-US" dirty="0"/>
              <a:t>为类对象分配存储空间</a:t>
            </a:r>
          </a:p>
        </p:txBody>
      </p:sp>
      <p:sp>
        <p:nvSpPr>
          <p:cNvPr id="7" name="文本框 6">
            <a:extLst>
              <a:ext uri="{FF2B5EF4-FFF2-40B4-BE49-F238E27FC236}">
                <a16:creationId xmlns:a16="http://schemas.microsoft.com/office/drawing/2014/main" id="{227A0CA6-D2D5-122E-5F6D-899480ABC5AF}"/>
              </a:ext>
            </a:extLst>
          </p:cNvPr>
          <p:cNvSpPr txBox="1"/>
          <p:nvPr/>
        </p:nvSpPr>
        <p:spPr>
          <a:xfrm>
            <a:off x="7052733" y="2949897"/>
            <a:ext cx="4038600" cy="2031325"/>
          </a:xfrm>
          <a:prstGeom prst="rect">
            <a:avLst/>
          </a:prstGeom>
          <a:noFill/>
        </p:spPr>
        <p:txBody>
          <a:bodyPr wrap="square">
            <a:spAutoFit/>
          </a:bodyPr>
          <a:lstStyle/>
          <a:p>
            <a:r>
              <a:rPr lang="zh-CN" altLang="en-US" dirty="0"/>
              <a:t>创建的每个新对象都有</a:t>
            </a:r>
            <a:r>
              <a:rPr lang="zh-CN" altLang="en-US" dirty="0">
                <a:solidFill>
                  <a:srgbClr val="FF0000"/>
                </a:solidFill>
              </a:rPr>
              <a:t>自己的存储空间</a:t>
            </a:r>
            <a:r>
              <a:rPr lang="zh-CN" altLang="en-US" dirty="0"/>
              <a:t>，用于存储其内部变量和类成员；但同一类的所有对象</a:t>
            </a:r>
            <a:r>
              <a:rPr lang="zh-CN" altLang="en-US" dirty="0">
                <a:solidFill>
                  <a:srgbClr val="290DB3"/>
                </a:solidFill>
              </a:rPr>
              <a:t>共享同一组类方法</a:t>
            </a:r>
            <a:r>
              <a:rPr lang="zh-CN" altLang="en-US" dirty="0"/>
              <a:t>，即每种方法只有一个副本</a:t>
            </a:r>
          </a:p>
          <a:p>
            <a:endParaRPr lang="en-US" altLang="zh-CN" dirty="0"/>
          </a:p>
          <a:p>
            <a:r>
              <a:rPr lang="zh-CN" altLang="en-US" dirty="0"/>
              <a:t>调用成员函数时，它将被使用来调用它的对象的的数据成员</a:t>
            </a:r>
            <a:endParaRPr lang="en-US" altLang="zh-CN" dirty="0"/>
          </a:p>
        </p:txBody>
      </p:sp>
      <p:pic>
        <p:nvPicPr>
          <p:cNvPr id="15" name="图片 14">
            <a:extLst>
              <a:ext uri="{FF2B5EF4-FFF2-40B4-BE49-F238E27FC236}">
                <a16:creationId xmlns:a16="http://schemas.microsoft.com/office/drawing/2014/main" id="{B7BADD09-7139-5C08-6163-3E7198D82B7E}"/>
              </a:ext>
            </a:extLst>
          </p:cNvPr>
          <p:cNvPicPr>
            <a:picLocks noChangeAspect="1"/>
          </p:cNvPicPr>
          <p:nvPr/>
        </p:nvPicPr>
        <p:blipFill>
          <a:blip r:embed="rId3"/>
          <a:stretch>
            <a:fillRect/>
          </a:stretch>
        </p:blipFill>
        <p:spPr>
          <a:xfrm>
            <a:off x="862587" y="1963450"/>
            <a:ext cx="5801059" cy="4560295"/>
          </a:xfrm>
          <a:prstGeom prst="rect">
            <a:avLst/>
          </a:prstGeom>
        </p:spPr>
      </p:pic>
    </p:spTree>
    <p:extLst>
      <p:ext uri="{BB962C8B-B14F-4D97-AF65-F5344CB8AC3E}">
        <p14:creationId xmlns:p14="http://schemas.microsoft.com/office/powerpoint/2010/main" val="175198532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类的构造函数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18</a:t>
            </a:fld>
            <a:endParaRPr lang="en-US" altLang="zh-CN"/>
          </a:p>
        </p:txBody>
      </p:sp>
      <p:sp>
        <p:nvSpPr>
          <p:cNvPr id="9" name="文本框 8">
            <a:extLst>
              <a:ext uri="{FF2B5EF4-FFF2-40B4-BE49-F238E27FC236}">
                <a16:creationId xmlns:a16="http://schemas.microsoft.com/office/drawing/2014/main" id="{ED6CF494-65B9-850A-1036-C7854BCC96BA}"/>
              </a:ext>
            </a:extLst>
          </p:cNvPr>
          <p:cNvSpPr txBox="1"/>
          <p:nvPr/>
        </p:nvSpPr>
        <p:spPr>
          <a:xfrm>
            <a:off x="501364" y="3720797"/>
            <a:ext cx="10877746" cy="369332"/>
          </a:xfrm>
          <a:prstGeom prst="rect">
            <a:avLst/>
          </a:prstGeom>
          <a:noFill/>
        </p:spPr>
        <p:txBody>
          <a:bodyPr wrap="square" rtlCol="0">
            <a:spAutoFit/>
          </a:bodyPr>
          <a:lstStyle/>
          <a:p>
            <a:r>
              <a:rPr lang="zh-CN" altLang="en-US" dirty="0"/>
              <a:t>类构造函数没有返回值，原型位于类声明的</a:t>
            </a:r>
            <a:r>
              <a:rPr lang="zh-CN" altLang="en-US" dirty="0">
                <a:solidFill>
                  <a:srgbClr val="FF0000"/>
                </a:solidFill>
              </a:rPr>
              <a:t>公有部分</a:t>
            </a:r>
            <a:r>
              <a:rPr lang="zh-CN" altLang="en-US" dirty="0"/>
              <a:t>，程序声明对象时，将</a:t>
            </a:r>
            <a:r>
              <a:rPr lang="zh-CN" altLang="en-US" dirty="0">
                <a:solidFill>
                  <a:srgbClr val="FF0000"/>
                </a:solidFill>
              </a:rPr>
              <a:t>自动调用构造函数</a:t>
            </a:r>
            <a:endParaRPr lang="en-US" altLang="zh-CN" dirty="0">
              <a:solidFill>
                <a:srgbClr val="FF0000"/>
              </a:solidFill>
            </a:endParaRPr>
          </a:p>
        </p:txBody>
      </p:sp>
      <p:sp>
        <p:nvSpPr>
          <p:cNvPr id="12" name="文本框 11">
            <a:extLst>
              <a:ext uri="{FF2B5EF4-FFF2-40B4-BE49-F238E27FC236}">
                <a16:creationId xmlns:a16="http://schemas.microsoft.com/office/drawing/2014/main" id="{6F59EA42-DE4D-4E22-D8B3-BC857D6E1F3B}"/>
              </a:ext>
            </a:extLst>
          </p:cNvPr>
          <p:cNvSpPr txBox="1"/>
          <p:nvPr/>
        </p:nvSpPr>
        <p:spPr>
          <a:xfrm>
            <a:off x="501364" y="3161259"/>
            <a:ext cx="11251820" cy="369332"/>
          </a:xfrm>
          <a:prstGeom prst="rect">
            <a:avLst/>
          </a:prstGeom>
          <a:noFill/>
        </p:spPr>
        <p:txBody>
          <a:bodyPr wrap="square">
            <a:spAutoFit/>
          </a:bodyPr>
          <a:lstStyle/>
          <a:p>
            <a:r>
              <a:rPr lang="zh-CN" altLang="en-US" dirty="0"/>
              <a:t>类构造函数</a:t>
            </a:r>
            <a:r>
              <a:rPr lang="en-US" altLang="zh-CN" dirty="0"/>
              <a:t>——</a:t>
            </a:r>
            <a:r>
              <a:rPr lang="zh-CN" altLang="en-US" dirty="0"/>
              <a:t>创建对象时，自动对它进行初始化；构造新对象，将值赋给他们的数据成员</a:t>
            </a:r>
            <a:endParaRPr lang="en-US" altLang="zh-CN" dirty="0"/>
          </a:p>
        </p:txBody>
      </p:sp>
      <p:pic>
        <p:nvPicPr>
          <p:cNvPr id="5" name="图片 4">
            <a:extLst>
              <a:ext uri="{FF2B5EF4-FFF2-40B4-BE49-F238E27FC236}">
                <a16:creationId xmlns:a16="http://schemas.microsoft.com/office/drawing/2014/main" id="{EB187FDF-F997-7E69-4549-33954E1C5482}"/>
              </a:ext>
            </a:extLst>
          </p:cNvPr>
          <p:cNvPicPr>
            <a:picLocks noChangeAspect="1"/>
          </p:cNvPicPr>
          <p:nvPr/>
        </p:nvPicPr>
        <p:blipFill>
          <a:blip r:embed="rId3"/>
          <a:stretch>
            <a:fillRect/>
          </a:stretch>
        </p:blipFill>
        <p:spPr>
          <a:xfrm>
            <a:off x="3814529" y="1277116"/>
            <a:ext cx="3924685" cy="1693937"/>
          </a:xfrm>
          <a:prstGeom prst="rect">
            <a:avLst/>
          </a:prstGeom>
        </p:spPr>
      </p:pic>
      <p:pic>
        <p:nvPicPr>
          <p:cNvPr id="13" name="图片 12">
            <a:extLst>
              <a:ext uri="{FF2B5EF4-FFF2-40B4-BE49-F238E27FC236}">
                <a16:creationId xmlns:a16="http://schemas.microsoft.com/office/drawing/2014/main" id="{AF6E80E3-2399-914A-6FCA-ABA5ABFBFD0E}"/>
              </a:ext>
            </a:extLst>
          </p:cNvPr>
          <p:cNvPicPr>
            <a:picLocks noChangeAspect="1"/>
          </p:cNvPicPr>
          <p:nvPr/>
        </p:nvPicPr>
        <p:blipFill>
          <a:blip r:embed="rId4"/>
          <a:stretch>
            <a:fillRect/>
          </a:stretch>
        </p:blipFill>
        <p:spPr>
          <a:xfrm>
            <a:off x="2456884" y="4280335"/>
            <a:ext cx="7259581" cy="2144410"/>
          </a:xfrm>
          <a:prstGeom prst="rect">
            <a:avLst/>
          </a:prstGeom>
        </p:spPr>
      </p:pic>
    </p:spTree>
    <p:extLst>
      <p:ext uri="{BB962C8B-B14F-4D97-AF65-F5344CB8AC3E}">
        <p14:creationId xmlns:p14="http://schemas.microsoft.com/office/powerpoint/2010/main" val="3586862197"/>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类的构造函数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19</a:t>
            </a:fld>
            <a:endParaRPr lang="en-US" altLang="zh-CN"/>
          </a:p>
        </p:txBody>
      </p:sp>
      <p:sp>
        <p:nvSpPr>
          <p:cNvPr id="11" name="文本框 10">
            <a:extLst>
              <a:ext uri="{FF2B5EF4-FFF2-40B4-BE49-F238E27FC236}">
                <a16:creationId xmlns:a16="http://schemas.microsoft.com/office/drawing/2014/main" id="{2FC536CE-AFB2-644C-5194-3B6F023BBEDD}"/>
              </a:ext>
            </a:extLst>
          </p:cNvPr>
          <p:cNvSpPr txBox="1"/>
          <p:nvPr/>
        </p:nvSpPr>
        <p:spPr>
          <a:xfrm>
            <a:off x="698496" y="1326071"/>
            <a:ext cx="9571571" cy="923330"/>
          </a:xfrm>
          <a:prstGeom prst="rect">
            <a:avLst/>
          </a:prstGeom>
          <a:noFill/>
        </p:spPr>
        <p:txBody>
          <a:bodyPr wrap="square">
            <a:spAutoFit/>
          </a:bodyPr>
          <a:lstStyle/>
          <a:p>
            <a:r>
              <a:rPr lang="zh-CN" altLang="en-US" dirty="0"/>
              <a:t>如果</a:t>
            </a:r>
            <a:r>
              <a:rPr lang="zh-CN" altLang="en-US" dirty="0">
                <a:solidFill>
                  <a:srgbClr val="FF0000"/>
                </a:solidFill>
              </a:rPr>
              <a:t>没有</a:t>
            </a:r>
            <a:r>
              <a:rPr lang="zh-CN" altLang="en-US" dirty="0"/>
              <a:t>提供任何构造函数，</a:t>
            </a:r>
            <a:r>
              <a:rPr lang="en-US" altLang="zh-CN" dirty="0"/>
              <a:t>C++</a:t>
            </a:r>
            <a:r>
              <a:rPr lang="zh-CN" altLang="en-US" dirty="0"/>
              <a:t>将</a:t>
            </a:r>
            <a:r>
              <a:rPr lang="zh-CN" altLang="en-US" dirty="0">
                <a:solidFill>
                  <a:srgbClr val="FF0000"/>
                </a:solidFill>
              </a:rPr>
              <a:t>自动</a:t>
            </a:r>
            <a:r>
              <a:rPr lang="zh-CN" altLang="en-US" dirty="0"/>
              <a:t>提供默认构造函数</a:t>
            </a:r>
            <a:r>
              <a:rPr lang="en-US" altLang="zh-CN" dirty="0"/>
              <a:t>Stack::Stack(){ }</a:t>
            </a:r>
          </a:p>
          <a:p>
            <a:endParaRPr lang="en-US" altLang="zh-CN" dirty="0"/>
          </a:p>
          <a:p>
            <a:r>
              <a:rPr lang="zh-CN" altLang="en-US" dirty="0"/>
              <a:t>在设计类时，通常应提供对所有类成员做</a:t>
            </a:r>
            <a:r>
              <a:rPr lang="zh-CN" altLang="en-US" dirty="0">
                <a:solidFill>
                  <a:srgbClr val="FF0000"/>
                </a:solidFill>
              </a:rPr>
              <a:t>隐式初始化</a:t>
            </a:r>
            <a:r>
              <a:rPr lang="zh-CN" altLang="en-US" dirty="0"/>
              <a:t>的默认构造函数</a:t>
            </a:r>
            <a:endParaRPr lang="en-US" altLang="zh-CN" dirty="0"/>
          </a:p>
        </p:txBody>
      </p:sp>
      <p:sp>
        <p:nvSpPr>
          <p:cNvPr id="15" name="文本框 14">
            <a:extLst>
              <a:ext uri="{FF2B5EF4-FFF2-40B4-BE49-F238E27FC236}">
                <a16:creationId xmlns:a16="http://schemas.microsoft.com/office/drawing/2014/main" id="{3E0BCBCD-E18C-662B-998D-A9DC3631E5CB}"/>
              </a:ext>
            </a:extLst>
          </p:cNvPr>
          <p:cNvSpPr txBox="1"/>
          <p:nvPr/>
        </p:nvSpPr>
        <p:spPr>
          <a:xfrm>
            <a:off x="698496" y="5252112"/>
            <a:ext cx="10215038" cy="369332"/>
          </a:xfrm>
          <a:prstGeom prst="rect">
            <a:avLst/>
          </a:prstGeom>
          <a:noFill/>
        </p:spPr>
        <p:txBody>
          <a:bodyPr wrap="square" rtlCol="0">
            <a:spAutoFit/>
          </a:bodyPr>
          <a:lstStyle/>
          <a:p>
            <a:r>
              <a:rPr lang="zh-CN" altLang="en-US" dirty="0"/>
              <a:t>通过函数重载，可以创建多个同名的构造函数，条件是每个函数的特征标</a:t>
            </a:r>
            <a:r>
              <a:rPr lang="en-US" altLang="zh-CN" dirty="0"/>
              <a:t>(</a:t>
            </a:r>
            <a:r>
              <a:rPr lang="zh-CN" altLang="en-US" dirty="0"/>
              <a:t>参数列表都不同</a:t>
            </a:r>
            <a:r>
              <a:rPr lang="en-US" altLang="zh-CN" dirty="0"/>
              <a:t>)</a:t>
            </a:r>
          </a:p>
        </p:txBody>
      </p:sp>
      <p:pic>
        <p:nvPicPr>
          <p:cNvPr id="7" name="图片 6">
            <a:extLst>
              <a:ext uri="{FF2B5EF4-FFF2-40B4-BE49-F238E27FC236}">
                <a16:creationId xmlns:a16="http://schemas.microsoft.com/office/drawing/2014/main" id="{9CF6CAE8-4A36-72D3-3FF2-86523EF17911}"/>
              </a:ext>
            </a:extLst>
          </p:cNvPr>
          <p:cNvPicPr>
            <a:picLocks noChangeAspect="1"/>
          </p:cNvPicPr>
          <p:nvPr/>
        </p:nvPicPr>
        <p:blipFill>
          <a:blip r:embed="rId3"/>
          <a:stretch>
            <a:fillRect/>
          </a:stretch>
        </p:blipFill>
        <p:spPr>
          <a:xfrm>
            <a:off x="1452871" y="2553720"/>
            <a:ext cx="4864350" cy="2394073"/>
          </a:xfrm>
          <a:prstGeom prst="rect">
            <a:avLst/>
          </a:prstGeom>
        </p:spPr>
      </p:pic>
      <p:sp>
        <p:nvSpPr>
          <p:cNvPr id="8" name="文本框 7">
            <a:extLst>
              <a:ext uri="{FF2B5EF4-FFF2-40B4-BE49-F238E27FC236}">
                <a16:creationId xmlns:a16="http://schemas.microsoft.com/office/drawing/2014/main" id="{C66BFA79-BC3C-8721-C82A-9D2722060D65}"/>
              </a:ext>
            </a:extLst>
          </p:cNvPr>
          <p:cNvSpPr txBox="1"/>
          <p:nvPr/>
        </p:nvSpPr>
        <p:spPr>
          <a:xfrm>
            <a:off x="6927976" y="2859613"/>
            <a:ext cx="4290358" cy="113877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cs typeface="Arial" panose="020B0604020202020204" pitchFamily="34" charset="0"/>
              </a:rPr>
              <a:t>给已有构造函数的所有参数提供默认值；</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cs typeface="Arial" panose="020B0604020202020204" pitchFamily="34" charset="0"/>
              </a:rPr>
              <a:t>通过函数重载定义没有参数的构造函数</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endParaRPr lang="en-US" altLang="zh-CN" dirty="0">
              <a:solidFill>
                <a:srgbClr val="FF0000"/>
              </a:solidFill>
            </a:endParaRPr>
          </a:p>
          <a:p>
            <a:r>
              <a:rPr lang="zh-CN" altLang="en-US" dirty="0">
                <a:solidFill>
                  <a:srgbClr val="FF0000"/>
                </a:solidFill>
              </a:rPr>
              <a:t>不要同时采用这两种定义</a:t>
            </a:r>
          </a:p>
        </p:txBody>
      </p:sp>
      <p:sp>
        <p:nvSpPr>
          <p:cNvPr id="10" name="文本框 9">
            <a:extLst>
              <a:ext uri="{FF2B5EF4-FFF2-40B4-BE49-F238E27FC236}">
                <a16:creationId xmlns:a16="http://schemas.microsoft.com/office/drawing/2014/main" id="{49629AE3-74E1-1C19-6CDF-1024740A2AD9}"/>
              </a:ext>
            </a:extLst>
          </p:cNvPr>
          <p:cNvSpPr txBox="1"/>
          <p:nvPr/>
        </p:nvSpPr>
        <p:spPr>
          <a:xfrm>
            <a:off x="698496" y="5779651"/>
            <a:ext cx="11070171" cy="646331"/>
          </a:xfrm>
          <a:prstGeom prst="rect">
            <a:avLst/>
          </a:prstGeom>
          <a:noFill/>
        </p:spPr>
        <p:txBody>
          <a:bodyPr wrap="square" rtlCol="0">
            <a:spAutoFit/>
          </a:bodyPr>
          <a:lstStyle/>
          <a:p>
            <a:r>
              <a:rPr lang="en-US" altLang="zh-CN" dirty="0">
                <a:solidFill>
                  <a:srgbClr val="290DB3"/>
                </a:solidFill>
              </a:rPr>
              <a:t>Const</a:t>
            </a:r>
          </a:p>
          <a:p>
            <a:r>
              <a:rPr lang="zh-CN" altLang="en-US" dirty="0"/>
              <a:t>和尽可能的将</a:t>
            </a:r>
            <a:r>
              <a:rPr lang="en-US" altLang="zh-CN" dirty="0"/>
              <a:t>const</a:t>
            </a:r>
            <a:r>
              <a:rPr lang="zh-CN" altLang="en-US" dirty="0"/>
              <a:t>引用和指针用作函数形参一样，只要类方法不修改调用对象，就应将其声明为</a:t>
            </a:r>
            <a:r>
              <a:rPr lang="en-US" altLang="zh-CN" dirty="0"/>
              <a:t>const</a:t>
            </a:r>
          </a:p>
        </p:txBody>
      </p:sp>
    </p:spTree>
    <p:extLst>
      <p:ext uri="{BB962C8B-B14F-4D97-AF65-F5344CB8AC3E}">
        <p14:creationId xmlns:p14="http://schemas.microsoft.com/office/powerpoint/2010/main" val="2092028399"/>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53157" y="1490260"/>
            <a:ext cx="548640" cy="541083"/>
          </a:xfrm>
          <a:prstGeom prst="ellipse">
            <a:avLst/>
          </a:prstGeom>
          <a:solidFill>
            <a:srgbClr val="DF5F0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1</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 name="椭圆 2"/>
          <p:cNvSpPr/>
          <p:nvPr/>
        </p:nvSpPr>
        <p:spPr>
          <a:xfrm>
            <a:off x="3747721" y="2218706"/>
            <a:ext cx="548640" cy="550778"/>
          </a:xfrm>
          <a:prstGeom prst="ellipse">
            <a:avLst/>
          </a:prstGeom>
          <a:solidFill>
            <a:srgbClr val="4F738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2</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 name="椭圆 3"/>
          <p:cNvSpPr/>
          <p:nvPr/>
        </p:nvSpPr>
        <p:spPr>
          <a:xfrm>
            <a:off x="3747721" y="3007268"/>
            <a:ext cx="548640" cy="550778"/>
          </a:xfrm>
          <a:prstGeom prst="ellipse">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3</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 name="标题 2"/>
          <p:cNvSpPr txBox="1"/>
          <p:nvPr/>
        </p:nvSpPr>
        <p:spPr>
          <a:xfrm>
            <a:off x="4399637" y="1575829"/>
            <a:ext cx="2258615" cy="482409"/>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endParaRPr lang="zh-CN" altLang="en-US" dirty="0">
              <a:latin typeface="思源黑体 CN Medium" panose="020B0600000000000000" pitchFamily="34" charset="-122"/>
              <a:ea typeface="思源黑体 CN Medium" panose="020B0600000000000000" pitchFamily="34" charset="-122"/>
            </a:endParaRPr>
          </a:p>
        </p:txBody>
      </p:sp>
      <p:sp>
        <p:nvSpPr>
          <p:cNvPr id="8" name="标题 2"/>
          <p:cNvSpPr txBox="1"/>
          <p:nvPr/>
        </p:nvSpPr>
        <p:spPr>
          <a:xfrm>
            <a:off x="4394201" y="2113414"/>
            <a:ext cx="2258615" cy="48240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endParaRPr lang="zh-CN" altLang="en-US" dirty="0">
              <a:latin typeface="思源黑体 CN Medium" panose="020B0600000000000000" pitchFamily="34" charset="-122"/>
              <a:ea typeface="思源黑体 CN Medium" panose="020B0600000000000000" pitchFamily="34" charset="-122"/>
            </a:endParaRPr>
          </a:p>
        </p:txBody>
      </p:sp>
      <p:sp>
        <p:nvSpPr>
          <p:cNvPr id="10" name="标题 2"/>
          <p:cNvSpPr txBox="1"/>
          <p:nvPr/>
        </p:nvSpPr>
        <p:spPr>
          <a:xfrm>
            <a:off x="4394200" y="3064983"/>
            <a:ext cx="2258615" cy="39600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endParaRPr dirty="0">
              <a:latin typeface="思源黑体 CN Medium" panose="020B0600000000000000" pitchFamily="34" charset="-122"/>
              <a:ea typeface="思源黑体 CN Medium" panose="020B0600000000000000" pitchFamily="34" charset="-122"/>
            </a:endParaRPr>
          </a:p>
        </p:txBody>
      </p:sp>
      <p:sp>
        <p:nvSpPr>
          <p:cNvPr id="11" name="标题 2"/>
          <p:cNvSpPr txBox="1"/>
          <p:nvPr/>
        </p:nvSpPr>
        <p:spPr>
          <a:xfrm>
            <a:off x="4405779" y="1534265"/>
            <a:ext cx="2973301" cy="547500"/>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endParaRPr lang="zh-CN" altLang="en-US" dirty="0">
              <a:latin typeface="思源黑体 CN Medium" panose="020B0600000000000000" pitchFamily="34" charset="-122"/>
              <a:ea typeface="思源黑体 CN Medium" panose="020B0600000000000000" pitchFamily="34" charset="-122"/>
            </a:endParaRPr>
          </a:p>
        </p:txBody>
      </p:sp>
      <p:sp>
        <p:nvSpPr>
          <p:cNvPr id="13" name="标题 2"/>
          <p:cNvSpPr txBox="1"/>
          <p:nvPr/>
        </p:nvSpPr>
        <p:spPr>
          <a:xfrm>
            <a:off x="4411867" y="2272780"/>
            <a:ext cx="2628000" cy="468000"/>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en-US" altLang="zh-CN" dirty="0">
                <a:latin typeface="思源黑体 CN Medium" panose="020B0600000000000000" pitchFamily="34" charset="-122"/>
                <a:ea typeface="思源黑体 CN Medium" panose="020B0600000000000000" pitchFamily="34" charset="-122"/>
              </a:rPr>
              <a:t>C++</a:t>
            </a:r>
            <a:r>
              <a:rPr lang="zh-CN" altLang="en-US" dirty="0">
                <a:latin typeface="思源黑体 CN Medium" panose="020B0600000000000000" pitchFamily="34" charset="-122"/>
                <a:ea typeface="思源黑体 CN Medium" panose="020B0600000000000000" pitchFamily="34" charset="-122"/>
              </a:rPr>
              <a:t>基础知识点</a:t>
            </a:r>
          </a:p>
        </p:txBody>
      </p:sp>
      <p:sp>
        <p:nvSpPr>
          <p:cNvPr id="14" name="标题 2"/>
          <p:cNvSpPr txBox="1"/>
          <p:nvPr/>
        </p:nvSpPr>
        <p:spPr>
          <a:xfrm>
            <a:off x="4411867" y="3159889"/>
            <a:ext cx="2628000" cy="468000"/>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zh-CN" altLang="en-US" dirty="0">
                <a:latin typeface="思源黑体 CN Medium" panose="020B0600000000000000" pitchFamily="34" charset="-122"/>
                <a:ea typeface="思源黑体 CN Medium" panose="020B0600000000000000" pitchFamily="34" charset="-122"/>
              </a:rPr>
              <a:t>对象和类</a:t>
            </a:r>
          </a:p>
        </p:txBody>
      </p:sp>
      <p:sp>
        <p:nvSpPr>
          <p:cNvPr id="17" name="椭圆 16">
            <a:extLst>
              <a:ext uri="{FF2B5EF4-FFF2-40B4-BE49-F238E27FC236}">
                <a16:creationId xmlns:a16="http://schemas.microsoft.com/office/drawing/2014/main" id="{64A1B2C0-A55F-4108-BE3E-B956CE9C9282}"/>
              </a:ext>
            </a:extLst>
          </p:cNvPr>
          <p:cNvSpPr/>
          <p:nvPr/>
        </p:nvSpPr>
        <p:spPr>
          <a:xfrm>
            <a:off x="3747720" y="3795830"/>
            <a:ext cx="548640" cy="541083"/>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4</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 name="标题 2"/>
          <p:cNvSpPr txBox="1"/>
          <p:nvPr/>
        </p:nvSpPr>
        <p:spPr>
          <a:xfrm>
            <a:off x="4411867" y="1480577"/>
            <a:ext cx="2628000" cy="468000"/>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en-US" altLang="zh-CN" dirty="0">
                <a:latin typeface="思源黑体 CN Medium" panose="020B0600000000000000" pitchFamily="34" charset="-122"/>
                <a:ea typeface="思源黑体 CN Medium" panose="020B0600000000000000" pitchFamily="34" charset="-122"/>
              </a:rPr>
              <a:t>C</a:t>
            </a:r>
            <a:r>
              <a:rPr lang="zh-CN" altLang="en-US" dirty="0">
                <a:latin typeface="思源黑体 CN Medium" panose="020B0600000000000000" pitchFamily="34" charset="-122"/>
                <a:ea typeface="思源黑体 CN Medium" panose="020B0600000000000000" pitchFamily="34" charset="-122"/>
              </a:rPr>
              <a:t>和</a:t>
            </a:r>
            <a:r>
              <a:rPr lang="en-US" altLang="zh-CN" dirty="0">
                <a:latin typeface="思源黑体 CN Medium" panose="020B0600000000000000" pitchFamily="34" charset="-122"/>
                <a:ea typeface="思源黑体 CN Medium" panose="020B0600000000000000" pitchFamily="34" charset="-122"/>
              </a:rPr>
              <a:t>C++</a:t>
            </a:r>
            <a:endParaRPr lang="zh-CN" altLang="en-US" dirty="0">
              <a:latin typeface="思源黑体 CN Medium" panose="020B0600000000000000" pitchFamily="34" charset="-122"/>
              <a:ea typeface="思源黑体 CN Medium" panose="020B0600000000000000" pitchFamily="34" charset="-122"/>
            </a:endParaRPr>
          </a:p>
        </p:txBody>
      </p:sp>
      <p:sp>
        <p:nvSpPr>
          <p:cNvPr id="16" name="标题 2"/>
          <p:cNvSpPr txBox="1"/>
          <p:nvPr/>
        </p:nvSpPr>
        <p:spPr>
          <a:xfrm>
            <a:off x="4411867" y="3857186"/>
            <a:ext cx="2628000" cy="468000"/>
          </a:xfrm>
          <a:prstGeom prst="rect">
            <a:avLst/>
          </a:prstGeom>
        </p:spPr>
        <p:txBody>
          <a:bodyP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zh-CN" altLang="en-US" dirty="0">
                <a:latin typeface="思源黑体 CN Medium" panose="020B0600000000000000" pitchFamily="34" charset="-122"/>
                <a:ea typeface="思源黑体 CN Medium" panose="020B0600000000000000" pitchFamily="34" charset="-122"/>
              </a:rPr>
              <a:t>使用类</a:t>
            </a:r>
          </a:p>
        </p:txBody>
      </p:sp>
      <p:sp>
        <p:nvSpPr>
          <p:cNvPr id="18" name="椭圆 17">
            <a:extLst>
              <a:ext uri="{FF2B5EF4-FFF2-40B4-BE49-F238E27FC236}">
                <a16:creationId xmlns:a16="http://schemas.microsoft.com/office/drawing/2014/main" id="{D0006813-6BED-A7B2-0F0F-2ED0F79E9C92}"/>
              </a:ext>
            </a:extLst>
          </p:cNvPr>
          <p:cNvSpPr/>
          <p:nvPr/>
        </p:nvSpPr>
        <p:spPr>
          <a:xfrm>
            <a:off x="3747720" y="4574697"/>
            <a:ext cx="548640" cy="550778"/>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5</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9" name="标题 2">
            <a:extLst>
              <a:ext uri="{FF2B5EF4-FFF2-40B4-BE49-F238E27FC236}">
                <a16:creationId xmlns:a16="http://schemas.microsoft.com/office/drawing/2014/main" id="{99E9C4BC-F0DF-5732-6625-38E7E3507539}"/>
              </a:ext>
            </a:extLst>
          </p:cNvPr>
          <p:cNvSpPr txBox="1"/>
          <p:nvPr/>
        </p:nvSpPr>
        <p:spPr>
          <a:xfrm>
            <a:off x="4411867" y="4649389"/>
            <a:ext cx="2628000" cy="46800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zh-CN" altLang="en-US" dirty="0">
                <a:latin typeface="思源黑体 CN Medium" panose="020B0600000000000000" pitchFamily="34" charset="-122"/>
                <a:ea typeface="思源黑体 CN Medium" panose="020B0600000000000000" pitchFamily="34" charset="-122"/>
              </a:rPr>
              <a:t>类和动态内存分配</a:t>
            </a:r>
          </a:p>
        </p:txBody>
      </p:sp>
      <p:sp>
        <p:nvSpPr>
          <p:cNvPr id="5" name="椭圆 4">
            <a:extLst>
              <a:ext uri="{FF2B5EF4-FFF2-40B4-BE49-F238E27FC236}">
                <a16:creationId xmlns:a16="http://schemas.microsoft.com/office/drawing/2014/main" id="{80D3345D-7ADD-10E2-EABF-926325C828C7}"/>
              </a:ext>
            </a:extLst>
          </p:cNvPr>
          <p:cNvSpPr/>
          <p:nvPr/>
        </p:nvSpPr>
        <p:spPr>
          <a:xfrm>
            <a:off x="3747720" y="5363259"/>
            <a:ext cx="548640" cy="550778"/>
          </a:xfrm>
          <a:prstGeom prst="ellipse">
            <a:avLst/>
          </a:prstGeom>
          <a:solidFill>
            <a:srgbClr val="290DB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6</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 name="椭圆 6">
            <a:extLst>
              <a:ext uri="{FF2B5EF4-FFF2-40B4-BE49-F238E27FC236}">
                <a16:creationId xmlns:a16="http://schemas.microsoft.com/office/drawing/2014/main" id="{977B136D-BC16-05D3-8D81-75311E02B682}"/>
              </a:ext>
            </a:extLst>
          </p:cNvPr>
          <p:cNvSpPr/>
          <p:nvPr/>
        </p:nvSpPr>
        <p:spPr>
          <a:xfrm>
            <a:off x="3747720" y="6151823"/>
            <a:ext cx="548640" cy="550778"/>
          </a:xfrm>
          <a:prstGeom prst="ellipse">
            <a:avLst/>
          </a:prstGeom>
          <a:solidFill>
            <a:schemeClr val="tx2">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7</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 name="标题 2">
            <a:extLst>
              <a:ext uri="{FF2B5EF4-FFF2-40B4-BE49-F238E27FC236}">
                <a16:creationId xmlns:a16="http://schemas.microsoft.com/office/drawing/2014/main" id="{8F232F4A-C462-A2AC-AC7B-686EB22F984A}"/>
              </a:ext>
            </a:extLst>
          </p:cNvPr>
          <p:cNvSpPr txBox="1"/>
          <p:nvPr/>
        </p:nvSpPr>
        <p:spPr>
          <a:xfrm>
            <a:off x="4411867" y="5441592"/>
            <a:ext cx="2628000" cy="46800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zh-CN" altLang="en-US" dirty="0">
                <a:latin typeface="思源黑体 CN Medium" panose="020B0600000000000000" pitchFamily="34" charset="-122"/>
                <a:ea typeface="思源黑体 CN Medium" panose="020B0600000000000000" pitchFamily="34" charset="-122"/>
              </a:rPr>
              <a:t>类继承</a:t>
            </a:r>
          </a:p>
        </p:txBody>
      </p:sp>
      <p:sp>
        <p:nvSpPr>
          <p:cNvPr id="12" name="标题 2">
            <a:extLst>
              <a:ext uri="{FF2B5EF4-FFF2-40B4-BE49-F238E27FC236}">
                <a16:creationId xmlns:a16="http://schemas.microsoft.com/office/drawing/2014/main" id="{ACE16114-893F-9BCB-165E-8EACB663A7B8}"/>
              </a:ext>
            </a:extLst>
          </p:cNvPr>
          <p:cNvSpPr txBox="1"/>
          <p:nvPr/>
        </p:nvSpPr>
        <p:spPr>
          <a:xfrm>
            <a:off x="4411867" y="6233795"/>
            <a:ext cx="2628000" cy="46800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ct val="0"/>
              </a:spcBef>
              <a:buFontTx/>
              <a:buNone/>
              <a:defRPr kumimoji="0" lang="zh-CN" altLang="en-US" sz="1800" b="0" i="0" u="none" strike="noStrike" kern="1200" cap="none" spc="0" normalizeH="0" baseline="0">
                <a:ln>
                  <a:noFill/>
                </a:ln>
                <a:solidFill>
                  <a:srgbClr val="1C627B"/>
                </a:solidFill>
                <a:effectLst/>
                <a:uLnTx/>
                <a:uFillTx/>
                <a:latin typeface="微软雅黑" panose="020B0503020204020204" pitchFamily="34" charset="-122"/>
                <a:ea typeface="微软雅黑" panose="020B0503020204020204" pitchFamily="34" charset="-122"/>
                <a:cs typeface="+mj-cs"/>
              </a:defRPr>
            </a:lvl1pPr>
          </a:lstStyle>
          <a:p>
            <a:pPr algn="l"/>
            <a:r>
              <a:rPr lang="en-US" altLang="zh-CN" dirty="0">
                <a:latin typeface="思源黑体 CN Medium" panose="020B0600000000000000" pitchFamily="34" charset="-122"/>
                <a:ea typeface="思源黑体 CN Medium" panose="020B0600000000000000" pitchFamily="34" charset="-122"/>
              </a:rPr>
              <a:t>C++</a:t>
            </a:r>
            <a:r>
              <a:rPr lang="zh-CN" altLang="en-US" dirty="0">
                <a:latin typeface="思源黑体 CN Medium" panose="020B0600000000000000" pitchFamily="34" charset="-122"/>
                <a:ea typeface="思源黑体 CN Medium" panose="020B0600000000000000" pitchFamily="34" charset="-122"/>
              </a:rPr>
              <a:t>中的代码重用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类的析构函数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20</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5955004" y="3519923"/>
            <a:ext cx="4461164" cy="646331"/>
          </a:xfrm>
          <a:prstGeom prst="rect">
            <a:avLst/>
          </a:prstGeom>
          <a:noFill/>
        </p:spPr>
        <p:txBody>
          <a:bodyPr wrap="square">
            <a:spAutoFit/>
          </a:bodyPr>
          <a:lstStyle/>
          <a:p>
            <a:r>
              <a:rPr lang="zh-CN" altLang="en-US" dirty="0"/>
              <a:t>和构造函数一样，析构函数也没有返回值</a:t>
            </a:r>
            <a:endParaRPr lang="en-US" altLang="zh-CN" dirty="0"/>
          </a:p>
          <a:p>
            <a:r>
              <a:rPr lang="zh-CN" altLang="en-US" dirty="0"/>
              <a:t>不同的是，</a:t>
            </a:r>
            <a:r>
              <a:rPr lang="zh-CN" altLang="en-US" dirty="0">
                <a:solidFill>
                  <a:srgbClr val="FF0000"/>
                </a:solidFill>
              </a:rPr>
              <a:t>析构函数没有参数</a:t>
            </a:r>
            <a:endParaRPr lang="en-US" altLang="zh-CN" dirty="0">
              <a:solidFill>
                <a:srgbClr val="FF0000"/>
              </a:solidFill>
            </a:endParaRPr>
          </a:p>
        </p:txBody>
      </p:sp>
      <p:sp>
        <p:nvSpPr>
          <p:cNvPr id="6" name="文本框 5">
            <a:extLst>
              <a:ext uri="{FF2B5EF4-FFF2-40B4-BE49-F238E27FC236}">
                <a16:creationId xmlns:a16="http://schemas.microsoft.com/office/drawing/2014/main" id="{1BE5342C-0CF1-9DEF-F3E2-75DEDD3762DD}"/>
              </a:ext>
            </a:extLst>
          </p:cNvPr>
          <p:cNvSpPr txBox="1"/>
          <p:nvPr/>
        </p:nvSpPr>
        <p:spPr>
          <a:xfrm>
            <a:off x="501364" y="1543647"/>
            <a:ext cx="7859279" cy="923330"/>
          </a:xfrm>
          <a:prstGeom prst="rect">
            <a:avLst/>
          </a:prstGeom>
          <a:noFill/>
        </p:spPr>
        <p:txBody>
          <a:bodyPr wrap="square">
            <a:spAutoFit/>
          </a:bodyPr>
          <a:lstStyle/>
          <a:p>
            <a:r>
              <a:rPr lang="zh-CN" altLang="en-US" dirty="0"/>
              <a:t>对象过期时，程序将自动调用析构函数完成清理工作</a:t>
            </a:r>
            <a:endParaRPr lang="en-US" altLang="zh-CN" dirty="0"/>
          </a:p>
          <a:p>
            <a:endParaRPr lang="en-US" altLang="zh-CN" dirty="0"/>
          </a:p>
          <a:p>
            <a:r>
              <a:rPr lang="zh-CN" altLang="en-US" dirty="0"/>
              <a:t>如果构造函数使用</a:t>
            </a:r>
            <a:r>
              <a:rPr lang="en-US" altLang="zh-CN" dirty="0">
                <a:solidFill>
                  <a:srgbClr val="FF0000"/>
                </a:solidFill>
              </a:rPr>
              <a:t>new</a:t>
            </a:r>
            <a:r>
              <a:rPr lang="zh-CN" altLang="en-US" dirty="0"/>
              <a:t>来分配内存，则析构函数将使用</a:t>
            </a:r>
            <a:r>
              <a:rPr lang="en-US" altLang="zh-CN" dirty="0">
                <a:solidFill>
                  <a:srgbClr val="FF0000"/>
                </a:solidFill>
              </a:rPr>
              <a:t>delete</a:t>
            </a:r>
            <a:r>
              <a:rPr lang="zh-CN" altLang="en-US" dirty="0"/>
              <a:t>来释放这些内存</a:t>
            </a:r>
          </a:p>
        </p:txBody>
      </p:sp>
      <p:pic>
        <p:nvPicPr>
          <p:cNvPr id="5" name="图片 4">
            <a:extLst>
              <a:ext uri="{FF2B5EF4-FFF2-40B4-BE49-F238E27FC236}">
                <a16:creationId xmlns:a16="http://schemas.microsoft.com/office/drawing/2014/main" id="{C825C414-603C-20F7-91E2-2464E927605C}"/>
              </a:ext>
            </a:extLst>
          </p:cNvPr>
          <p:cNvPicPr>
            <a:picLocks noChangeAspect="1"/>
          </p:cNvPicPr>
          <p:nvPr/>
        </p:nvPicPr>
        <p:blipFill>
          <a:blip r:embed="rId3"/>
          <a:stretch>
            <a:fillRect/>
          </a:stretch>
        </p:blipFill>
        <p:spPr>
          <a:xfrm>
            <a:off x="2288724" y="2885896"/>
            <a:ext cx="1981939" cy="1702894"/>
          </a:xfrm>
          <a:prstGeom prst="rect">
            <a:avLst/>
          </a:prstGeom>
        </p:spPr>
      </p:pic>
      <p:sp>
        <p:nvSpPr>
          <p:cNvPr id="8" name="文本框 7">
            <a:extLst>
              <a:ext uri="{FF2B5EF4-FFF2-40B4-BE49-F238E27FC236}">
                <a16:creationId xmlns:a16="http://schemas.microsoft.com/office/drawing/2014/main" id="{428BFEBC-2BA9-5183-B695-A086B88DE807}"/>
              </a:ext>
            </a:extLst>
          </p:cNvPr>
          <p:cNvSpPr txBox="1"/>
          <p:nvPr/>
        </p:nvSpPr>
        <p:spPr>
          <a:xfrm>
            <a:off x="501364" y="5076702"/>
            <a:ext cx="10907281" cy="646331"/>
          </a:xfrm>
          <a:prstGeom prst="rect">
            <a:avLst/>
          </a:prstGeom>
          <a:noFill/>
        </p:spPr>
        <p:txBody>
          <a:bodyPr wrap="square">
            <a:spAutoFit/>
          </a:bodyPr>
          <a:lstStyle/>
          <a:p>
            <a:r>
              <a:rPr lang="zh-CN" altLang="en-US" dirty="0"/>
              <a:t>如果没有提供析构函数，编译器将隐式声明一个默认析构函数，并在发现导致对象删除的代码后，提供默认析构函数定义</a:t>
            </a:r>
          </a:p>
        </p:txBody>
      </p:sp>
    </p:spTree>
    <p:extLst>
      <p:ext uri="{BB962C8B-B14F-4D97-AF65-F5344CB8AC3E}">
        <p14:creationId xmlns:p14="http://schemas.microsoft.com/office/powerpoint/2010/main" val="4034619631"/>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en-US" altLang="zh-CN" dirty="0"/>
              <a:t>This</a:t>
            </a:r>
            <a:r>
              <a:rPr lang="zh-CN" altLang="en-US" dirty="0"/>
              <a:t>指针</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21</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501364" y="1280033"/>
            <a:ext cx="10887263" cy="646331"/>
          </a:xfrm>
          <a:prstGeom prst="rect">
            <a:avLst/>
          </a:prstGeom>
          <a:noFill/>
        </p:spPr>
        <p:txBody>
          <a:bodyPr wrap="square">
            <a:spAutoFit/>
          </a:bodyPr>
          <a:lstStyle/>
          <a:p>
            <a:r>
              <a:rPr lang="zh-CN" altLang="en-US" dirty="0"/>
              <a:t>每个成员函数（包括析构函数和析构函数）都有一个</a:t>
            </a:r>
            <a:r>
              <a:rPr lang="en-US" altLang="zh-CN" dirty="0"/>
              <a:t>this</a:t>
            </a:r>
            <a:r>
              <a:rPr lang="zh-CN" altLang="en-US" dirty="0"/>
              <a:t>指针，</a:t>
            </a:r>
            <a:r>
              <a:rPr lang="en-US" altLang="zh-CN" dirty="0">
                <a:solidFill>
                  <a:srgbClr val="290DB3"/>
                </a:solidFill>
              </a:rPr>
              <a:t>this</a:t>
            </a:r>
            <a:r>
              <a:rPr lang="zh-CN" altLang="en-US" dirty="0">
                <a:solidFill>
                  <a:srgbClr val="290DB3"/>
                </a:solidFill>
              </a:rPr>
              <a:t>指针指向调用对象</a:t>
            </a:r>
            <a:r>
              <a:rPr lang="zh-CN" altLang="en-US" dirty="0"/>
              <a:t>，如果方法需要引用</a:t>
            </a:r>
            <a:r>
              <a:rPr lang="zh-CN" altLang="en-US" dirty="0">
                <a:solidFill>
                  <a:srgbClr val="FF0000"/>
                </a:solidFill>
              </a:rPr>
              <a:t>整个调用对象</a:t>
            </a:r>
            <a:r>
              <a:rPr lang="zh-CN" altLang="en-US" dirty="0"/>
              <a:t>，可以使用表达式</a:t>
            </a:r>
            <a:r>
              <a:rPr lang="en-US" altLang="zh-CN" dirty="0">
                <a:solidFill>
                  <a:srgbClr val="FF0000"/>
                </a:solidFill>
              </a:rPr>
              <a:t>*this </a:t>
            </a:r>
          </a:p>
        </p:txBody>
      </p:sp>
      <p:pic>
        <p:nvPicPr>
          <p:cNvPr id="5" name="图片 4">
            <a:extLst>
              <a:ext uri="{FF2B5EF4-FFF2-40B4-BE49-F238E27FC236}">
                <a16:creationId xmlns:a16="http://schemas.microsoft.com/office/drawing/2014/main" id="{09FF1690-336E-9B98-02F8-D6A22DC2D4F1}"/>
              </a:ext>
            </a:extLst>
          </p:cNvPr>
          <p:cNvPicPr>
            <a:picLocks noChangeAspect="1"/>
          </p:cNvPicPr>
          <p:nvPr/>
        </p:nvPicPr>
        <p:blipFill>
          <a:blip r:embed="rId3"/>
          <a:stretch>
            <a:fillRect/>
          </a:stretch>
        </p:blipFill>
        <p:spPr>
          <a:xfrm>
            <a:off x="975786" y="2358607"/>
            <a:ext cx="3587934" cy="1879697"/>
          </a:xfrm>
          <a:prstGeom prst="rect">
            <a:avLst/>
          </a:prstGeom>
        </p:spPr>
      </p:pic>
      <p:sp>
        <p:nvSpPr>
          <p:cNvPr id="10" name="文本框 9">
            <a:extLst>
              <a:ext uri="{FF2B5EF4-FFF2-40B4-BE49-F238E27FC236}">
                <a16:creationId xmlns:a16="http://schemas.microsoft.com/office/drawing/2014/main" id="{C32DEE2A-E1B6-5044-2E49-642DB1E47612}"/>
              </a:ext>
            </a:extLst>
          </p:cNvPr>
          <p:cNvSpPr txBox="1"/>
          <p:nvPr/>
        </p:nvSpPr>
        <p:spPr>
          <a:xfrm>
            <a:off x="420253" y="4633232"/>
            <a:ext cx="4699000" cy="1600438"/>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该函数隐式的访问一个对象，显示的访问另一个对象，并返回其中一个对象的引用</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括号中的</a:t>
            </a:r>
            <a:r>
              <a:rPr lang="en-US" altLang="zh-CN" sz="1400" dirty="0">
                <a:latin typeface="楷体" panose="02010609060101010101" pitchFamily="49" charset="-122"/>
                <a:ea typeface="楷体" panose="02010609060101010101" pitchFamily="49" charset="-122"/>
              </a:rPr>
              <a:t>const</a:t>
            </a:r>
            <a:r>
              <a:rPr lang="zh-CN" altLang="en-US" sz="1400" dirty="0">
                <a:latin typeface="楷体" panose="02010609060101010101" pitchFamily="49" charset="-122"/>
                <a:ea typeface="楷体" panose="02010609060101010101" pitchFamily="49" charset="-122"/>
              </a:rPr>
              <a:t>表明，该函数不会修改被显示访问的对象，括号后的</a:t>
            </a:r>
            <a:r>
              <a:rPr lang="en-US" altLang="zh-CN" sz="1400" dirty="0">
                <a:latin typeface="楷体" panose="02010609060101010101" pitchFamily="49" charset="-122"/>
                <a:ea typeface="楷体" panose="02010609060101010101" pitchFamily="49" charset="-122"/>
              </a:rPr>
              <a:t>const</a:t>
            </a:r>
            <a:r>
              <a:rPr lang="zh-CN" altLang="en-US" sz="1400" dirty="0">
                <a:latin typeface="楷体" panose="02010609060101010101" pitchFamily="49" charset="-122"/>
                <a:ea typeface="楷体" panose="02010609060101010101" pitchFamily="49" charset="-122"/>
              </a:rPr>
              <a:t>表明，该函数不会修改被隐式访问的对象。由于该函数返回了两个</a:t>
            </a:r>
            <a:r>
              <a:rPr lang="en-US" altLang="zh-CN" sz="1400" dirty="0">
                <a:latin typeface="楷体" panose="02010609060101010101" pitchFamily="49" charset="-122"/>
                <a:ea typeface="楷体" panose="02010609060101010101" pitchFamily="49" charset="-122"/>
              </a:rPr>
              <a:t>const</a:t>
            </a:r>
            <a:r>
              <a:rPr lang="zh-CN" altLang="en-US" sz="1400" dirty="0">
                <a:latin typeface="楷体" panose="02010609060101010101" pitchFamily="49" charset="-122"/>
                <a:ea typeface="楷体" panose="02010609060101010101" pitchFamily="49" charset="-122"/>
              </a:rPr>
              <a:t>对象之一的引用，因此返回类型也应为</a:t>
            </a:r>
            <a:r>
              <a:rPr lang="en-US" altLang="zh-CN" sz="1400" dirty="0">
                <a:latin typeface="楷体" panose="02010609060101010101" pitchFamily="49" charset="-122"/>
                <a:ea typeface="楷体" panose="02010609060101010101" pitchFamily="49" charset="-122"/>
              </a:rPr>
              <a:t>const</a:t>
            </a:r>
            <a:r>
              <a:rPr lang="zh-CN" altLang="en-US" sz="1400" dirty="0">
                <a:latin typeface="楷体" panose="02010609060101010101" pitchFamily="49" charset="-122"/>
                <a:ea typeface="楷体" panose="02010609060101010101" pitchFamily="49" charset="-122"/>
              </a:rPr>
              <a:t>引用</a:t>
            </a:r>
          </a:p>
        </p:txBody>
      </p:sp>
      <p:pic>
        <p:nvPicPr>
          <p:cNvPr id="13" name="图片 12">
            <a:extLst>
              <a:ext uri="{FF2B5EF4-FFF2-40B4-BE49-F238E27FC236}">
                <a16:creationId xmlns:a16="http://schemas.microsoft.com/office/drawing/2014/main" id="{A757A655-5C0E-7D43-A05A-94537BEDC1D8}"/>
              </a:ext>
            </a:extLst>
          </p:cNvPr>
          <p:cNvPicPr>
            <a:picLocks noChangeAspect="1"/>
          </p:cNvPicPr>
          <p:nvPr/>
        </p:nvPicPr>
        <p:blipFill>
          <a:blip r:embed="rId4"/>
          <a:stretch>
            <a:fillRect/>
          </a:stretch>
        </p:blipFill>
        <p:spPr>
          <a:xfrm>
            <a:off x="5406287" y="2001262"/>
            <a:ext cx="5982007" cy="4165814"/>
          </a:xfrm>
          <a:prstGeom prst="rect">
            <a:avLst/>
          </a:prstGeom>
        </p:spPr>
      </p:pic>
    </p:spTree>
    <p:extLst>
      <p:ext uri="{BB962C8B-B14F-4D97-AF65-F5344CB8AC3E}">
        <p14:creationId xmlns:p14="http://schemas.microsoft.com/office/powerpoint/2010/main" val="4148065879"/>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类作用域</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22</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302588" y="2607569"/>
            <a:ext cx="10700996" cy="369332"/>
          </a:xfrm>
          <a:prstGeom prst="rect">
            <a:avLst/>
          </a:prstGeom>
          <a:noFill/>
        </p:spPr>
        <p:txBody>
          <a:bodyPr wrap="square">
            <a:spAutoFit/>
          </a:bodyPr>
          <a:lstStyle/>
          <a:p>
            <a:r>
              <a:rPr lang="zh-CN" altLang="en-US" dirty="0"/>
              <a:t>使用类成员名时，必须根据上下文使用</a:t>
            </a:r>
            <a:r>
              <a:rPr lang="zh-CN" altLang="en-US" dirty="0">
                <a:solidFill>
                  <a:srgbClr val="290DB3"/>
                </a:solidFill>
              </a:rPr>
              <a:t>直接成员运算符</a:t>
            </a:r>
            <a:r>
              <a:rPr lang="en-US" altLang="zh-CN" dirty="0">
                <a:solidFill>
                  <a:srgbClr val="290DB3"/>
                </a:solidFill>
              </a:rPr>
              <a:t>(.)</a:t>
            </a:r>
            <a:r>
              <a:rPr lang="zh-CN" altLang="en-US" dirty="0"/>
              <a:t>、</a:t>
            </a:r>
            <a:r>
              <a:rPr lang="zh-CN" altLang="en-US" dirty="0">
                <a:solidFill>
                  <a:srgbClr val="290DB3"/>
                </a:solidFill>
              </a:rPr>
              <a:t>间接成员运算符</a:t>
            </a:r>
            <a:r>
              <a:rPr lang="en-US" altLang="zh-CN" dirty="0">
                <a:solidFill>
                  <a:srgbClr val="290DB3"/>
                </a:solidFill>
              </a:rPr>
              <a:t>(-&gt;)</a:t>
            </a:r>
            <a:r>
              <a:rPr lang="zh-CN" altLang="en-US" dirty="0"/>
              <a:t>或</a:t>
            </a:r>
            <a:r>
              <a:rPr lang="zh-CN" altLang="en-US" dirty="0">
                <a:solidFill>
                  <a:srgbClr val="290DB3"/>
                </a:solidFill>
              </a:rPr>
              <a:t>作用域解析运算符</a:t>
            </a:r>
            <a:r>
              <a:rPr lang="en-US" altLang="zh-CN" dirty="0">
                <a:solidFill>
                  <a:srgbClr val="290DB3"/>
                </a:solidFill>
              </a:rPr>
              <a:t>(::)</a:t>
            </a:r>
          </a:p>
        </p:txBody>
      </p:sp>
      <p:sp>
        <p:nvSpPr>
          <p:cNvPr id="6" name="文本框 5">
            <a:extLst>
              <a:ext uri="{FF2B5EF4-FFF2-40B4-BE49-F238E27FC236}">
                <a16:creationId xmlns:a16="http://schemas.microsoft.com/office/drawing/2014/main" id="{1BE5342C-0CF1-9DEF-F3E2-75DEDD3762DD}"/>
              </a:ext>
            </a:extLst>
          </p:cNvPr>
          <p:cNvSpPr txBox="1"/>
          <p:nvPr/>
        </p:nvSpPr>
        <p:spPr>
          <a:xfrm>
            <a:off x="302588" y="1312630"/>
            <a:ext cx="9809845" cy="923330"/>
          </a:xfrm>
          <a:prstGeom prst="rect">
            <a:avLst/>
          </a:prstGeom>
          <a:noFill/>
        </p:spPr>
        <p:txBody>
          <a:bodyPr wrap="square">
            <a:spAutoFit/>
          </a:bodyPr>
          <a:lstStyle/>
          <a:p>
            <a:r>
              <a:rPr lang="zh-CN" altLang="en-US" dirty="0"/>
              <a:t>在类中定义的名称</a:t>
            </a:r>
            <a:r>
              <a:rPr lang="en-US" altLang="zh-CN" dirty="0"/>
              <a:t>(</a:t>
            </a:r>
            <a:r>
              <a:rPr lang="zh-CN" altLang="en-US" dirty="0"/>
              <a:t>类数据成员名和类成员函数名</a:t>
            </a:r>
            <a:r>
              <a:rPr lang="en-US" altLang="zh-CN" dirty="0"/>
              <a:t>)</a:t>
            </a:r>
            <a:r>
              <a:rPr lang="zh-CN" altLang="en-US" dirty="0"/>
              <a:t>的作用域是整个类</a:t>
            </a:r>
            <a:endParaRPr lang="en-US" altLang="zh-CN" dirty="0"/>
          </a:p>
          <a:p>
            <a:endParaRPr lang="en-US" altLang="zh-CN" dirty="0"/>
          </a:p>
          <a:p>
            <a:r>
              <a:rPr lang="zh-CN" altLang="en-US" dirty="0"/>
              <a:t>类作用域意味着不能从外部直接访问类的成员，因此，要调用</a:t>
            </a:r>
            <a:r>
              <a:rPr lang="zh-CN" altLang="en-US" dirty="0">
                <a:solidFill>
                  <a:srgbClr val="290DB3"/>
                </a:solidFill>
              </a:rPr>
              <a:t>公有成员函数</a:t>
            </a:r>
            <a:r>
              <a:rPr lang="zh-CN" altLang="en-US" dirty="0"/>
              <a:t>，必须通过</a:t>
            </a:r>
            <a:r>
              <a:rPr lang="zh-CN" altLang="en-US" dirty="0">
                <a:solidFill>
                  <a:srgbClr val="FF0000"/>
                </a:solidFill>
              </a:rPr>
              <a:t>对象</a:t>
            </a:r>
          </a:p>
        </p:txBody>
      </p:sp>
      <p:pic>
        <p:nvPicPr>
          <p:cNvPr id="5" name="图片 4">
            <a:extLst>
              <a:ext uri="{FF2B5EF4-FFF2-40B4-BE49-F238E27FC236}">
                <a16:creationId xmlns:a16="http://schemas.microsoft.com/office/drawing/2014/main" id="{1F3A5D62-4392-9EF4-34A0-DD23176A6B90}"/>
              </a:ext>
            </a:extLst>
          </p:cNvPr>
          <p:cNvPicPr>
            <a:picLocks noChangeAspect="1"/>
          </p:cNvPicPr>
          <p:nvPr/>
        </p:nvPicPr>
        <p:blipFill>
          <a:blip r:embed="rId3"/>
          <a:stretch>
            <a:fillRect/>
          </a:stretch>
        </p:blipFill>
        <p:spPr>
          <a:xfrm>
            <a:off x="3071678" y="3429000"/>
            <a:ext cx="5162815" cy="2470277"/>
          </a:xfrm>
          <a:prstGeom prst="rect">
            <a:avLst/>
          </a:prstGeom>
        </p:spPr>
      </p:pic>
    </p:spTree>
    <p:extLst>
      <p:ext uri="{BB962C8B-B14F-4D97-AF65-F5344CB8AC3E}">
        <p14:creationId xmlns:p14="http://schemas.microsoft.com/office/powerpoint/2010/main" val="1222988305"/>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类作用域</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23</a:t>
            </a:fld>
            <a:endParaRPr lang="en-US" altLang="zh-CN"/>
          </a:p>
        </p:txBody>
      </p:sp>
      <p:sp>
        <p:nvSpPr>
          <p:cNvPr id="9" name="文本框 8">
            <a:extLst>
              <a:ext uri="{FF2B5EF4-FFF2-40B4-BE49-F238E27FC236}">
                <a16:creationId xmlns:a16="http://schemas.microsoft.com/office/drawing/2014/main" id="{ED6CF494-65B9-850A-1036-C7854BCC96BA}"/>
              </a:ext>
            </a:extLst>
          </p:cNvPr>
          <p:cNvSpPr txBox="1"/>
          <p:nvPr/>
        </p:nvSpPr>
        <p:spPr>
          <a:xfrm>
            <a:off x="302588" y="1005976"/>
            <a:ext cx="12050279" cy="5078313"/>
          </a:xfrm>
          <a:prstGeom prst="rect">
            <a:avLst/>
          </a:prstGeom>
          <a:noFill/>
        </p:spPr>
        <p:txBody>
          <a:bodyPr wrap="square" rtlCol="0">
            <a:spAutoFit/>
          </a:bodyPr>
          <a:lstStyle/>
          <a:p>
            <a:r>
              <a:rPr lang="zh-CN" altLang="en-US" dirty="0"/>
              <a:t>作用域为类的常量</a:t>
            </a:r>
            <a:endParaRPr lang="en-US" altLang="zh-CN" dirty="0"/>
          </a:p>
          <a:p>
            <a:endParaRPr lang="en-US" altLang="zh-CN" dirty="0"/>
          </a:p>
          <a:p>
            <a:r>
              <a:rPr lang="en-US" altLang="zh-CN" dirty="0"/>
              <a:t>1.</a:t>
            </a:r>
            <a:r>
              <a:rPr lang="zh-CN" altLang="en-US" dirty="0"/>
              <a:t>在类声明中声明的枚举的作用域为整个类，为整个类的符号名称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此方式声明枚举并不会创建类数据成员，也就是说，所有对象都不包含枚举</a:t>
            </a:r>
            <a:endParaRPr lang="en-US" altLang="zh-CN" dirty="0"/>
          </a:p>
          <a:p>
            <a:endParaRPr lang="en-US" altLang="zh-CN" dirty="0"/>
          </a:p>
          <a:p>
            <a:r>
              <a:rPr lang="en-US" altLang="zh-CN" dirty="0"/>
              <a:t>2.</a:t>
            </a:r>
            <a:r>
              <a:rPr lang="zh-CN" altLang="en-US" dirty="0"/>
              <a:t>使用关键字</a:t>
            </a:r>
            <a:r>
              <a:rPr lang="en-US" altLang="zh-CN" dirty="0"/>
              <a:t>static</a:t>
            </a:r>
            <a:r>
              <a:rPr lang="zh-CN" altLang="en-US" dirty="0"/>
              <a:t>在类中定义常量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该常量与其他静态变量存储在一起。而不是存储在对象中，因此，只有一个</a:t>
            </a:r>
            <a:r>
              <a:rPr lang="en-US" altLang="zh-CN" dirty="0"/>
              <a:t>Months</a:t>
            </a:r>
            <a:r>
              <a:rPr lang="zh-CN" altLang="en-US" dirty="0"/>
              <a:t>变量，被所有</a:t>
            </a:r>
            <a:r>
              <a:rPr lang="en-US" altLang="zh-CN" dirty="0" err="1"/>
              <a:t>Backery</a:t>
            </a:r>
            <a:r>
              <a:rPr lang="zh-CN" altLang="en-US" dirty="0">
                <a:solidFill>
                  <a:srgbClr val="FF0000"/>
                </a:solidFill>
              </a:rPr>
              <a:t>对象共享</a:t>
            </a:r>
            <a:endParaRPr lang="en-US" altLang="zh-CN" dirty="0">
              <a:solidFill>
                <a:srgbClr val="FF0000"/>
              </a:solidFill>
            </a:endParaRPr>
          </a:p>
        </p:txBody>
      </p:sp>
      <p:pic>
        <p:nvPicPr>
          <p:cNvPr id="5" name="图片 4">
            <a:extLst>
              <a:ext uri="{FF2B5EF4-FFF2-40B4-BE49-F238E27FC236}">
                <a16:creationId xmlns:a16="http://schemas.microsoft.com/office/drawing/2014/main" id="{384DDB7F-B688-97B9-6326-3D4803E24F33}"/>
              </a:ext>
            </a:extLst>
          </p:cNvPr>
          <p:cNvPicPr>
            <a:picLocks noChangeAspect="1"/>
          </p:cNvPicPr>
          <p:nvPr/>
        </p:nvPicPr>
        <p:blipFill>
          <a:blip r:embed="rId3"/>
          <a:stretch>
            <a:fillRect/>
          </a:stretch>
        </p:blipFill>
        <p:spPr>
          <a:xfrm>
            <a:off x="4596278" y="2066297"/>
            <a:ext cx="2355971" cy="1104957"/>
          </a:xfrm>
          <a:prstGeom prst="rect">
            <a:avLst/>
          </a:prstGeom>
        </p:spPr>
      </p:pic>
      <p:pic>
        <p:nvPicPr>
          <p:cNvPr id="8" name="图片 7">
            <a:extLst>
              <a:ext uri="{FF2B5EF4-FFF2-40B4-BE49-F238E27FC236}">
                <a16:creationId xmlns:a16="http://schemas.microsoft.com/office/drawing/2014/main" id="{AAE02EA7-9FA5-CDDD-0480-356E3FEA156E}"/>
              </a:ext>
            </a:extLst>
          </p:cNvPr>
          <p:cNvPicPr>
            <a:picLocks noChangeAspect="1"/>
          </p:cNvPicPr>
          <p:nvPr/>
        </p:nvPicPr>
        <p:blipFill>
          <a:blip r:embed="rId4"/>
          <a:stretch>
            <a:fillRect/>
          </a:stretch>
        </p:blipFill>
        <p:spPr>
          <a:xfrm>
            <a:off x="4478796" y="4345875"/>
            <a:ext cx="2590933" cy="1149409"/>
          </a:xfrm>
          <a:prstGeom prst="rect">
            <a:avLst/>
          </a:prstGeom>
        </p:spPr>
      </p:pic>
    </p:spTree>
    <p:extLst>
      <p:ext uri="{BB962C8B-B14F-4D97-AF65-F5344CB8AC3E}">
        <p14:creationId xmlns:p14="http://schemas.microsoft.com/office/powerpoint/2010/main" val="4207507179"/>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使用类</a:t>
            </a:r>
          </a:p>
        </p:txBody>
      </p:sp>
      <p:sp>
        <p:nvSpPr>
          <p:cNvPr id="3" name="文本占位符 2">
            <a:extLst>
              <a:ext uri="{FF2B5EF4-FFF2-40B4-BE49-F238E27FC236}">
                <a16:creationId xmlns:a16="http://schemas.microsoft.com/office/drawing/2014/main" id="{D15853F0-941E-4162-BED2-A8DDB9108AE0}"/>
              </a:ext>
            </a:extLst>
          </p:cNvPr>
          <p:cNvSpPr>
            <a:spLocks noGrp="1"/>
          </p:cNvSpPr>
          <p:nvPr>
            <p:ph type="body" sz="quarter" idx="11"/>
          </p:nvPr>
        </p:nvSpPr>
        <p:spPr>
          <a:xfrm>
            <a:off x="4879418" y="4141091"/>
            <a:ext cx="2588189" cy="1234472"/>
          </a:xfrm>
        </p:spPr>
        <p:txBody>
          <a:bodyPr>
            <a:normAutofit fontScale="92500" lnSpcReduction="10000"/>
          </a:bodyPr>
          <a:lstStyle/>
          <a:p>
            <a:r>
              <a:rPr lang="zh-CN" altLang="en-US" dirty="0">
                <a:latin typeface="思源黑体 CN Medium" panose="020B0600000000000000" pitchFamily="34" charset="-122"/>
                <a:ea typeface="思源黑体 CN Medium" panose="020B0600000000000000" pitchFamily="34" charset="-122"/>
              </a:rPr>
              <a:t>运算符重载</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友元</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Arial" panose="020B0604020202020204" pitchFamily="34" charset="0"/>
                <a:ea typeface="思源黑体 CN Medium" panose="020B0600000000000000" pitchFamily="34" charset="-122"/>
                <a:cs typeface="Arial" panose="020B0604020202020204" pitchFamily="34" charset="0"/>
              </a:rPr>
              <a:t>类的自动转换</a:t>
            </a:r>
            <a:endParaRPr lang="en-US" altLang="zh-CN" dirty="0">
              <a:latin typeface="Arial" panose="020B0604020202020204" pitchFamily="34" charset="0"/>
              <a:ea typeface="思源黑体 CN Medium" panose="020B0600000000000000" pitchFamily="34" charset="-122"/>
              <a:cs typeface="Arial" panose="020B0604020202020204" pitchFamily="34" charset="0"/>
            </a:endParaRPr>
          </a:p>
          <a:p>
            <a:r>
              <a:rPr lang="zh-CN" altLang="en-US" dirty="0">
                <a:latin typeface="Arial" panose="020B0604020202020204" pitchFamily="34" charset="0"/>
                <a:ea typeface="思源黑体 CN Medium" panose="020B0600000000000000" pitchFamily="34" charset="-122"/>
                <a:cs typeface="Arial" panose="020B0604020202020204" pitchFamily="34" charset="0"/>
              </a:rPr>
              <a:t>类的强制类型转换</a:t>
            </a:r>
            <a:endParaRPr lang="en-US" altLang="zh-CN" dirty="0">
              <a:latin typeface="思源黑体 CN Medium" panose="020B0600000000000000" pitchFamily="34" charset="-122"/>
              <a:ea typeface="思源黑体 CN Medium" panose="020B0600000000000000" pitchFamily="34" charset="-122"/>
            </a:endParaRPr>
          </a:p>
          <a:p>
            <a:endParaRPr lang="en-US" altLang="zh-CN"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FF993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4</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3935051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运算符重载</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25</a:t>
            </a:fld>
            <a:endParaRPr lang="en-US" altLang="zh-CN"/>
          </a:p>
        </p:txBody>
      </p:sp>
      <p:sp>
        <p:nvSpPr>
          <p:cNvPr id="9" name="文本框 8">
            <a:extLst>
              <a:ext uri="{FF2B5EF4-FFF2-40B4-BE49-F238E27FC236}">
                <a16:creationId xmlns:a16="http://schemas.microsoft.com/office/drawing/2014/main" id="{ED6CF494-65B9-850A-1036-C7854BCC96BA}"/>
              </a:ext>
            </a:extLst>
          </p:cNvPr>
          <p:cNvSpPr txBox="1"/>
          <p:nvPr/>
        </p:nvSpPr>
        <p:spPr>
          <a:xfrm>
            <a:off x="8057571" y="2170977"/>
            <a:ext cx="3568517" cy="1077218"/>
          </a:xfrm>
          <a:prstGeom prst="rect">
            <a:avLst/>
          </a:prstGeom>
          <a:noFill/>
        </p:spPr>
        <p:txBody>
          <a:bodyPr wrap="square" rtlCol="0">
            <a:spAutoFit/>
          </a:bodyPr>
          <a:lstStyle/>
          <a:p>
            <a:r>
              <a:rPr lang="zh-CN" altLang="en-US" sz="1600" dirty="0">
                <a:solidFill>
                  <a:srgbClr val="FF0000"/>
                </a:solidFill>
                <a:latin typeface="楷体" panose="02010609060101010101" pitchFamily="49" charset="-122"/>
                <a:ea typeface="楷体" panose="02010609060101010101" pitchFamily="49" charset="-122"/>
              </a:rPr>
              <a:t>不要返回指向局部变量或临时变量的引用</a:t>
            </a:r>
            <a:r>
              <a:rPr lang="zh-CN" altLang="en-US" sz="1600" dirty="0">
                <a:latin typeface="楷体" panose="02010609060101010101" pitchFamily="49" charset="-122"/>
                <a:ea typeface="楷体" panose="02010609060101010101" pitchFamily="49" charset="-122"/>
              </a:rPr>
              <a:t>。函数执行之后，局部变量和临时变量将消失，引用将</a:t>
            </a:r>
            <a:r>
              <a:rPr lang="zh-CN" altLang="en-US" sz="1600" dirty="0">
                <a:solidFill>
                  <a:srgbClr val="290DB3"/>
                </a:solidFill>
                <a:latin typeface="楷体" panose="02010609060101010101" pitchFamily="49" charset="-122"/>
                <a:ea typeface="楷体" panose="02010609060101010101" pitchFamily="49" charset="-122"/>
              </a:rPr>
              <a:t>指向不存在的数据</a:t>
            </a:r>
            <a:endParaRPr lang="en-US" altLang="zh-CN" sz="1600" dirty="0">
              <a:solidFill>
                <a:srgbClr val="290DB3"/>
              </a:solidFill>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EA25A9AC-00D8-6970-56E5-D509BCC2256E}"/>
              </a:ext>
            </a:extLst>
          </p:cNvPr>
          <p:cNvPicPr>
            <a:picLocks noChangeAspect="1"/>
          </p:cNvPicPr>
          <p:nvPr/>
        </p:nvPicPr>
        <p:blipFill>
          <a:blip r:embed="rId3"/>
          <a:stretch>
            <a:fillRect/>
          </a:stretch>
        </p:blipFill>
        <p:spPr>
          <a:xfrm>
            <a:off x="698496" y="1741161"/>
            <a:ext cx="6928206" cy="1936850"/>
          </a:xfrm>
          <a:prstGeom prst="rect">
            <a:avLst/>
          </a:prstGeom>
        </p:spPr>
      </p:pic>
      <p:pic>
        <p:nvPicPr>
          <p:cNvPr id="14" name="图片 13">
            <a:extLst>
              <a:ext uri="{FF2B5EF4-FFF2-40B4-BE49-F238E27FC236}">
                <a16:creationId xmlns:a16="http://schemas.microsoft.com/office/drawing/2014/main" id="{688582C4-3B97-87B2-1C0C-E5DC228570BC}"/>
              </a:ext>
            </a:extLst>
          </p:cNvPr>
          <p:cNvPicPr>
            <a:picLocks noChangeAspect="1"/>
          </p:cNvPicPr>
          <p:nvPr/>
        </p:nvPicPr>
        <p:blipFill>
          <a:blip r:embed="rId4"/>
          <a:stretch>
            <a:fillRect/>
          </a:stretch>
        </p:blipFill>
        <p:spPr>
          <a:xfrm>
            <a:off x="4568811" y="4918762"/>
            <a:ext cx="3054378" cy="658428"/>
          </a:xfrm>
          <a:prstGeom prst="rect">
            <a:avLst/>
          </a:prstGeom>
        </p:spPr>
      </p:pic>
      <p:sp>
        <p:nvSpPr>
          <p:cNvPr id="16" name="文本框 15">
            <a:extLst>
              <a:ext uri="{FF2B5EF4-FFF2-40B4-BE49-F238E27FC236}">
                <a16:creationId xmlns:a16="http://schemas.microsoft.com/office/drawing/2014/main" id="{34AA2EAD-59AE-3746-0A04-18C20A62B8BE}"/>
              </a:ext>
            </a:extLst>
          </p:cNvPr>
          <p:cNvSpPr txBox="1"/>
          <p:nvPr/>
        </p:nvSpPr>
        <p:spPr>
          <a:xfrm>
            <a:off x="438054" y="4139828"/>
            <a:ext cx="10940234" cy="646331"/>
          </a:xfrm>
          <a:prstGeom prst="rect">
            <a:avLst/>
          </a:prstGeom>
          <a:noFill/>
        </p:spPr>
        <p:txBody>
          <a:bodyPr wrap="square">
            <a:spAutoFit/>
          </a:bodyPr>
          <a:lstStyle/>
          <a:p>
            <a:r>
              <a:rPr lang="zh-CN" altLang="en-US" dirty="0"/>
              <a:t>运算符重载将重载的概念扩展到运算符上，允许赋予</a:t>
            </a:r>
            <a:r>
              <a:rPr lang="en-US" altLang="zh-CN" dirty="0"/>
              <a:t>C++</a:t>
            </a:r>
            <a:r>
              <a:rPr lang="zh-CN" altLang="en-US" dirty="0"/>
              <a:t>运算符多种含义，同时，</a:t>
            </a:r>
            <a:r>
              <a:rPr lang="en-US" altLang="zh-CN" dirty="0"/>
              <a:t>C++</a:t>
            </a:r>
            <a:r>
              <a:rPr lang="zh-CN" altLang="en-US" dirty="0"/>
              <a:t>允许将运算符重载扩展到用户定义的类型</a:t>
            </a:r>
          </a:p>
        </p:txBody>
      </p:sp>
      <p:sp>
        <p:nvSpPr>
          <p:cNvPr id="17" name="文本框 16">
            <a:extLst>
              <a:ext uri="{FF2B5EF4-FFF2-40B4-BE49-F238E27FC236}">
                <a16:creationId xmlns:a16="http://schemas.microsoft.com/office/drawing/2014/main" id="{5CE54AFC-3836-83EF-B102-7B5929473C91}"/>
              </a:ext>
            </a:extLst>
          </p:cNvPr>
          <p:cNvSpPr txBox="1"/>
          <p:nvPr/>
        </p:nvSpPr>
        <p:spPr>
          <a:xfrm>
            <a:off x="482726" y="5890331"/>
            <a:ext cx="7359745" cy="369332"/>
          </a:xfrm>
          <a:prstGeom prst="rect">
            <a:avLst/>
          </a:prstGeom>
          <a:noFill/>
        </p:spPr>
        <p:txBody>
          <a:bodyPr wrap="square" rtlCol="0">
            <a:spAutoFit/>
          </a:bodyPr>
          <a:lstStyle/>
          <a:p>
            <a:r>
              <a:rPr lang="en-US" altLang="zh-CN" dirty="0"/>
              <a:t>Op</a:t>
            </a:r>
            <a:r>
              <a:rPr lang="zh-CN" altLang="en-US" dirty="0"/>
              <a:t>必须是</a:t>
            </a:r>
            <a:r>
              <a:rPr lang="zh-CN" altLang="en-US" dirty="0">
                <a:solidFill>
                  <a:srgbClr val="290DB3"/>
                </a:solidFill>
              </a:rPr>
              <a:t>有效的</a:t>
            </a:r>
            <a:r>
              <a:rPr lang="en-US" altLang="zh-CN" dirty="0">
                <a:solidFill>
                  <a:srgbClr val="290DB3"/>
                </a:solidFill>
              </a:rPr>
              <a:t>C++</a:t>
            </a:r>
            <a:r>
              <a:rPr lang="zh-CN" altLang="en-US" dirty="0">
                <a:solidFill>
                  <a:srgbClr val="290DB3"/>
                </a:solidFill>
              </a:rPr>
              <a:t>运算符</a:t>
            </a:r>
            <a:r>
              <a:rPr lang="zh-CN" altLang="en-US" dirty="0"/>
              <a:t>，不能是虚构的新的符号</a:t>
            </a:r>
          </a:p>
        </p:txBody>
      </p:sp>
    </p:spTree>
    <p:extLst>
      <p:ext uri="{BB962C8B-B14F-4D97-AF65-F5344CB8AC3E}">
        <p14:creationId xmlns:p14="http://schemas.microsoft.com/office/powerpoint/2010/main" val="2058282186"/>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运算符重载</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26</a:t>
            </a:fld>
            <a:endParaRPr lang="en-US" altLang="zh-CN"/>
          </a:p>
        </p:txBody>
      </p:sp>
      <p:sp>
        <p:nvSpPr>
          <p:cNvPr id="10" name="文本框 9">
            <a:extLst>
              <a:ext uri="{FF2B5EF4-FFF2-40B4-BE49-F238E27FC236}">
                <a16:creationId xmlns:a16="http://schemas.microsoft.com/office/drawing/2014/main" id="{6B0CEE3B-7F6D-829B-8064-AF01CF37EB1C}"/>
              </a:ext>
            </a:extLst>
          </p:cNvPr>
          <p:cNvSpPr txBox="1"/>
          <p:nvPr/>
        </p:nvSpPr>
        <p:spPr>
          <a:xfrm>
            <a:off x="824242" y="4661780"/>
            <a:ext cx="9025964" cy="369332"/>
          </a:xfrm>
          <a:prstGeom prst="rect">
            <a:avLst/>
          </a:prstGeom>
          <a:noFill/>
        </p:spPr>
        <p:txBody>
          <a:bodyPr wrap="square" rtlCol="0">
            <a:spAutoFit/>
          </a:bodyPr>
          <a:lstStyle/>
          <a:p>
            <a:r>
              <a:rPr lang="zh-CN" altLang="en-US" dirty="0">
                <a:solidFill>
                  <a:srgbClr val="290DB3"/>
                </a:solidFill>
              </a:rPr>
              <a:t>运算符左侧是调用对象</a:t>
            </a:r>
            <a:r>
              <a:rPr lang="en-US" altLang="zh-CN" dirty="0">
                <a:solidFill>
                  <a:srgbClr val="290DB3"/>
                </a:solidFill>
              </a:rPr>
              <a:t>(coding),</a:t>
            </a:r>
            <a:r>
              <a:rPr lang="zh-CN" altLang="en-US" dirty="0">
                <a:solidFill>
                  <a:srgbClr val="290DB3"/>
                </a:solidFill>
              </a:rPr>
              <a:t>运算符右侧的对象</a:t>
            </a:r>
            <a:r>
              <a:rPr lang="en-US" altLang="zh-CN" dirty="0">
                <a:solidFill>
                  <a:srgbClr val="290DB3"/>
                </a:solidFill>
              </a:rPr>
              <a:t>(fixing)</a:t>
            </a:r>
            <a:r>
              <a:rPr lang="zh-CN" altLang="en-US" dirty="0">
                <a:solidFill>
                  <a:srgbClr val="290DB3"/>
                </a:solidFill>
              </a:rPr>
              <a:t>是作为参数被传递的对象</a:t>
            </a:r>
          </a:p>
        </p:txBody>
      </p:sp>
      <p:pic>
        <p:nvPicPr>
          <p:cNvPr id="11" name="图片 10">
            <a:extLst>
              <a:ext uri="{FF2B5EF4-FFF2-40B4-BE49-F238E27FC236}">
                <a16:creationId xmlns:a16="http://schemas.microsoft.com/office/drawing/2014/main" id="{84CAD646-9E82-8C0D-15D9-FD221904EA20}"/>
              </a:ext>
            </a:extLst>
          </p:cNvPr>
          <p:cNvPicPr>
            <a:picLocks noChangeAspect="1"/>
          </p:cNvPicPr>
          <p:nvPr/>
        </p:nvPicPr>
        <p:blipFill>
          <a:blip r:embed="rId3"/>
          <a:stretch>
            <a:fillRect/>
          </a:stretch>
        </p:blipFill>
        <p:spPr>
          <a:xfrm>
            <a:off x="1731588" y="1082797"/>
            <a:ext cx="8388781" cy="3276768"/>
          </a:xfrm>
          <a:prstGeom prst="rect">
            <a:avLst/>
          </a:prstGeom>
        </p:spPr>
      </p:pic>
      <p:pic>
        <p:nvPicPr>
          <p:cNvPr id="14" name="图片 13">
            <a:extLst>
              <a:ext uri="{FF2B5EF4-FFF2-40B4-BE49-F238E27FC236}">
                <a16:creationId xmlns:a16="http://schemas.microsoft.com/office/drawing/2014/main" id="{57660EC2-D84B-8582-772E-E5EEE7A300A6}"/>
              </a:ext>
            </a:extLst>
          </p:cNvPr>
          <p:cNvPicPr>
            <a:picLocks noChangeAspect="1"/>
          </p:cNvPicPr>
          <p:nvPr/>
        </p:nvPicPr>
        <p:blipFill>
          <a:blip r:embed="rId4"/>
          <a:stretch>
            <a:fillRect/>
          </a:stretch>
        </p:blipFill>
        <p:spPr>
          <a:xfrm>
            <a:off x="4192339" y="5271026"/>
            <a:ext cx="3467278" cy="1117657"/>
          </a:xfrm>
          <a:prstGeom prst="rect">
            <a:avLst/>
          </a:prstGeom>
        </p:spPr>
      </p:pic>
    </p:spTree>
    <p:extLst>
      <p:ext uri="{BB962C8B-B14F-4D97-AF65-F5344CB8AC3E}">
        <p14:creationId xmlns:p14="http://schemas.microsoft.com/office/powerpoint/2010/main" val="298341313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运算符重载</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27</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302588" y="1386543"/>
            <a:ext cx="11852463" cy="4247317"/>
          </a:xfrm>
          <a:prstGeom prst="rect">
            <a:avLst/>
          </a:prstGeom>
          <a:noFill/>
        </p:spPr>
        <p:txBody>
          <a:bodyPr wrap="square">
            <a:spAutoFit/>
          </a:bodyPr>
          <a:lstStyle/>
          <a:p>
            <a:pPr marL="285750" indent="-285750">
              <a:buFont typeface="Arial" panose="020B0604020202020204" pitchFamily="34" charset="0"/>
              <a:buChar char="•"/>
            </a:pPr>
            <a:r>
              <a:rPr lang="zh-CN" altLang="en-US" dirty="0"/>
              <a:t>重载后的运算符必须至少有一个操作数是用户定义的类型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使用运算符</a:t>
            </a:r>
            <a:r>
              <a:rPr lang="zh-CN" altLang="en-US" dirty="0">
                <a:solidFill>
                  <a:srgbClr val="290DB3"/>
                </a:solidFill>
              </a:rPr>
              <a:t>不能违反运算符原本的句法规则</a:t>
            </a:r>
            <a:r>
              <a:rPr lang="zh-CN" altLang="en-US" dirty="0"/>
              <a:t>，例如，不能将求模运算符重载成使用一个操作数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dirty="0"/>
              <a:t>不能创建新运算符</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不能重载下面的运算符</a:t>
            </a:r>
            <a:endParaRPr lang="en-US" altLang="zh-CN" dirty="0"/>
          </a:p>
          <a:p>
            <a:endParaRPr lang="en-US" altLang="zh-CN" dirty="0"/>
          </a:p>
          <a:p>
            <a:endParaRPr lang="en-US" altLang="zh-CN" dirty="0"/>
          </a:p>
          <a:p>
            <a:endParaRPr lang="en-US" altLang="zh-CN" dirty="0"/>
          </a:p>
          <a:p>
            <a:endParaRPr lang="en-US" altLang="zh-CN" dirty="0"/>
          </a:p>
        </p:txBody>
      </p:sp>
      <p:sp>
        <p:nvSpPr>
          <p:cNvPr id="6" name="文本框 5">
            <a:extLst>
              <a:ext uri="{FF2B5EF4-FFF2-40B4-BE49-F238E27FC236}">
                <a16:creationId xmlns:a16="http://schemas.microsoft.com/office/drawing/2014/main" id="{1BE5342C-0CF1-9DEF-F3E2-75DEDD3762DD}"/>
              </a:ext>
            </a:extLst>
          </p:cNvPr>
          <p:cNvSpPr txBox="1"/>
          <p:nvPr/>
        </p:nvSpPr>
        <p:spPr>
          <a:xfrm>
            <a:off x="302588" y="950604"/>
            <a:ext cx="7181088" cy="400110"/>
          </a:xfrm>
          <a:prstGeom prst="rect">
            <a:avLst/>
          </a:prstGeom>
          <a:noFill/>
        </p:spPr>
        <p:txBody>
          <a:bodyPr wrap="square">
            <a:spAutoFit/>
          </a:bodyPr>
          <a:lstStyle/>
          <a:p>
            <a:r>
              <a:rPr lang="zh-CN" altLang="en-US" sz="2000" b="1" dirty="0"/>
              <a:t>重载限制</a:t>
            </a:r>
          </a:p>
        </p:txBody>
      </p:sp>
      <p:pic>
        <p:nvPicPr>
          <p:cNvPr id="5" name="图片 4">
            <a:extLst>
              <a:ext uri="{FF2B5EF4-FFF2-40B4-BE49-F238E27FC236}">
                <a16:creationId xmlns:a16="http://schemas.microsoft.com/office/drawing/2014/main" id="{7D856D9A-B464-C59F-3925-119E900E0582}"/>
              </a:ext>
            </a:extLst>
          </p:cNvPr>
          <p:cNvPicPr>
            <a:picLocks noChangeAspect="1"/>
          </p:cNvPicPr>
          <p:nvPr/>
        </p:nvPicPr>
        <p:blipFill>
          <a:blip r:embed="rId3"/>
          <a:stretch>
            <a:fillRect/>
          </a:stretch>
        </p:blipFill>
        <p:spPr>
          <a:xfrm>
            <a:off x="4112536" y="2395442"/>
            <a:ext cx="3460928" cy="1174810"/>
          </a:xfrm>
          <a:prstGeom prst="rect">
            <a:avLst/>
          </a:prstGeom>
        </p:spPr>
      </p:pic>
      <p:pic>
        <p:nvPicPr>
          <p:cNvPr id="9" name="图片 8">
            <a:extLst>
              <a:ext uri="{FF2B5EF4-FFF2-40B4-BE49-F238E27FC236}">
                <a16:creationId xmlns:a16="http://schemas.microsoft.com/office/drawing/2014/main" id="{E49E5727-B384-3154-3686-0578D441D3A2}"/>
              </a:ext>
            </a:extLst>
          </p:cNvPr>
          <p:cNvPicPr>
            <a:picLocks noChangeAspect="1"/>
          </p:cNvPicPr>
          <p:nvPr/>
        </p:nvPicPr>
        <p:blipFill>
          <a:blip r:embed="rId4"/>
          <a:stretch>
            <a:fillRect/>
          </a:stretch>
        </p:blipFill>
        <p:spPr>
          <a:xfrm>
            <a:off x="2815281" y="4579151"/>
            <a:ext cx="6561437" cy="1873604"/>
          </a:xfrm>
          <a:prstGeom prst="rect">
            <a:avLst/>
          </a:prstGeom>
        </p:spPr>
      </p:pic>
    </p:spTree>
    <p:extLst>
      <p:ext uri="{BB962C8B-B14F-4D97-AF65-F5344CB8AC3E}">
        <p14:creationId xmlns:p14="http://schemas.microsoft.com/office/powerpoint/2010/main" val="1994236506"/>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运算符重载</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28</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302588" y="4498181"/>
            <a:ext cx="11852463" cy="369332"/>
          </a:xfrm>
          <a:prstGeom prst="rect">
            <a:avLst/>
          </a:prstGeom>
          <a:noFill/>
        </p:spPr>
        <p:txBody>
          <a:bodyPr wrap="square">
            <a:spAutoFit/>
          </a:bodyPr>
          <a:lstStyle/>
          <a:p>
            <a:r>
              <a:rPr lang="zh-CN" altLang="en-US" dirty="0"/>
              <a:t>表中的大多数运算符都可以通过成员或非成员函数进行重载，但下面的运算符</a:t>
            </a:r>
            <a:r>
              <a:rPr lang="zh-CN" altLang="en-US" dirty="0">
                <a:solidFill>
                  <a:srgbClr val="290DB3"/>
                </a:solidFill>
              </a:rPr>
              <a:t>只能通过成员函数</a:t>
            </a:r>
            <a:r>
              <a:rPr lang="zh-CN" altLang="en-US" dirty="0"/>
              <a:t>进行重载</a:t>
            </a:r>
            <a:endParaRPr lang="en-US" altLang="zh-CN" dirty="0"/>
          </a:p>
        </p:txBody>
      </p:sp>
      <p:sp>
        <p:nvSpPr>
          <p:cNvPr id="8" name="文本框 7">
            <a:extLst>
              <a:ext uri="{FF2B5EF4-FFF2-40B4-BE49-F238E27FC236}">
                <a16:creationId xmlns:a16="http://schemas.microsoft.com/office/drawing/2014/main" id="{8267300A-714C-CE2F-3CF0-431AC081C4FC}"/>
              </a:ext>
            </a:extLst>
          </p:cNvPr>
          <p:cNvSpPr txBox="1"/>
          <p:nvPr/>
        </p:nvSpPr>
        <p:spPr>
          <a:xfrm>
            <a:off x="302588" y="1157334"/>
            <a:ext cx="5650783" cy="369332"/>
          </a:xfrm>
          <a:prstGeom prst="rect">
            <a:avLst/>
          </a:prstGeom>
          <a:noFill/>
        </p:spPr>
        <p:txBody>
          <a:bodyPr wrap="square">
            <a:spAutoFit/>
          </a:bodyPr>
          <a:lstStyle/>
          <a:p>
            <a:r>
              <a:rPr lang="zh-CN" altLang="en-US" dirty="0"/>
              <a:t>可重载的运算符</a:t>
            </a:r>
            <a:endParaRPr lang="en-US" altLang="zh-CN" dirty="0"/>
          </a:p>
        </p:txBody>
      </p:sp>
      <p:graphicFrame>
        <p:nvGraphicFramePr>
          <p:cNvPr id="10" name="表格 10">
            <a:extLst>
              <a:ext uri="{FF2B5EF4-FFF2-40B4-BE49-F238E27FC236}">
                <a16:creationId xmlns:a16="http://schemas.microsoft.com/office/drawing/2014/main" id="{C5FACEF7-B456-AC73-6333-248B6C013E8B}"/>
              </a:ext>
            </a:extLst>
          </p:cNvPr>
          <p:cNvGraphicFramePr>
            <a:graphicFrameLocks noGrp="1"/>
          </p:cNvGraphicFramePr>
          <p:nvPr>
            <p:extLst>
              <p:ext uri="{D42A27DB-BD31-4B8C-83A1-F6EECF244321}">
                <p14:modId xmlns:p14="http://schemas.microsoft.com/office/powerpoint/2010/main" val="1542576742"/>
              </p:ext>
            </p:extLst>
          </p:nvPr>
        </p:nvGraphicFramePr>
        <p:xfrm>
          <a:off x="1811867" y="1636489"/>
          <a:ext cx="8128002" cy="259588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2648013710"/>
                    </a:ext>
                  </a:extLst>
                </a:gridCol>
                <a:gridCol w="1354667">
                  <a:extLst>
                    <a:ext uri="{9D8B030D-6E8A-4147-A177-3AD203B41FA5}">
                      <a16:colId xmlns:a16="http://schemas.microsoft.com/office/drawing/2014/main" val="3969462227"/>
                    </a:ext>
                  </a:extLst>
                </a:gridCol>
                <a:gridCol w="1354667">
                  <a:extLst>
                    <a:ext uri="{9D8B030D-6E8A-4147-A177-3AD203B41FA5}">
                      <a16:colId xmlns:a16="http://schemas.microsoft.com/office/drawing/2014/main" val="2732903046"/>
                    </a:ext>
                  </a:extLst>
                </a:gridCol>
                <a:gridCol w="1354667">
                  <a:extLst>
                    <a:ext uri="{9D8B030D-6E8A-4147-A177-3AD203B41FA5}">
                      <a16:colId xmlns:a16="http://schemas.microsoft.com/office/drawing/2014/main" val="2158064943"/>
                    </a:ext>
                  </a:extLst>
                </a:gridCol>
                <a:gridCol w="1354667">
                  <a:extLst>
                    <a:ext uri="{9D8B030D-6E8A-4147-A177-3AD203B41FA5}">
                      <a16:colId xmlns:a16="http://schemas.microsoft.com/office/drawing/2014/main" val="1619336193"/>
                    </a:ext>
                  </a:extLst>
                </a:gridCol>
                <a:gridCol w="1354667">
                  <a:extLst>
                    <a:ext uri="{9D8B030D-6E8A-4147-A177-3AD203B41FA5}">
                      <a16:colId xmlns:a16="http://schemas.microsoft.com/office/drawing/2014/main" val="512117730"/>
                    </a:ext>
                  </a:extLst>
                </a:gridCol>
              </a:tblGrid>
              <a:tr h="370840">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extLst>
                  <a:ext uri="{0D108BD9-81ED-4DB2-BD59-A6C34878D82A}">
                    <a16:rowId xmlns:a16="http://schemas.microsoft.com/office/drawing/2014/main" val="3512443418"/>
                  </a:ext>
                </a:extLst>
              </a:tr>
              <a:tr h="370840">
                <a:tc>
                  <a:txBody>
                    <a:bodyPr/>
                    <a:lstStyle/>
                    <a:p>
                      <a:pPr algn="ctr"/>
                      <a:r>
                        <a:rPr lang="en-US" altLang="zh-CN" dirty="0"/>
                        <a:t>&amp;</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&lt;</a:t>
                      </a:r>
                      <a:endParaRPr lang="zh-CN" altLang="en-US" dirty="0"/>
                    </a:p>
                  </a:txBody>
                  <a:tcPr anchor="ctr"/>
                </a:tc>
                <a:extLst>
                  <a:ext uri="{0D108BD9-81ED-4DB2-BD59-A6C34878D82A}">
                    <a16:rowId xmlns:a16="http://schemas.microsoft.com/office/drawing/2014/main" val="1522741881"/>
                  </a:ext>
                </a:extLst>
              </a:tr>
              <a:tr h="370840">
                <a:tc>
                  <a:txBody>
                    <a:bodyPr/>
                    <a:lstStyle/>
                    <a:p>
                      <a:pPr algn="ctr"/>
                      <a:r>
                        <a:rPr lang="en-US" altLang="zh-CN" dirty="0"/>
                        <a:t>&gt;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extLst>
                  <a:ext uri="{0D108BD9-81ED-4DB2-BD59-A6C34878D82A}">
                    <a16:rowId xmlns:a16="http://schemas.microsoft.com/office/drawing/2014/main" val="201305996"/>
                  </a:ext>
                </a:extLst>
              </a:tr>
              <a:tr h="370840">
                <a:tc>
                  <a:txBody>
                    <a:bodyPr/>
                    <a:lstStyle/>
                    <a:p>
                      <a:pPr algn="ctr"/>
                      <a:r>
                        <a:rPr lang="en-US" altLang="zh-CN" dirty="0"/>
                        <a:t>&lt;&lt;=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&lt;=</a:t>
                      </a:r>
                      <a:endParaRPr lang="zh-CN" altLang="en-US" dirty="0"/>
                    </a:p>
                  </a:txBody>
                  <a:tcPr anchor="ctr"/>
                </a:tc>
                <a:tc>
                  <a:txBody>
                    <a:bodyPr/>
                    <a:lstStyle/>
                    <a:p>
                      <a:pPr algn="ctr"/>
                      <a:r>
                        <a:rPr lang="en-US" altLang="zh-CN" dirty="0"/>
                        <a:t>&gt;=</a:t>
                      </a:r>
                      <a:endParaRPr lang="zh-CN" altLang="en-US" dirty="0"/>
                    </a:p>
                  </a:txBody>
                  <a:tcPr anchor="ctr"/>
                </a:tc>
                <a:tc>
                  <a:txBody>
                    <a:bodyPr/>
                    <a:lstStyle/>
                    <a:p>
                      <a:pPr algn="ctr"/>
                      <a:r>
                        <a:rPr lang="en-US" altLang="zh-CN" dirty="0"/>
                        <a:t>&amp;&amp;</a:t>
                      </a:r>
                      <a:endParaRPr lang="zh-CN" altLang="en-US" dirty="0"/>
                    </a:p>
                  </a:txBody>
                  <a:tcPr anchor="ctr"/>
                </a:tc>
                <a:extLst>
                  <a:ext uri="{0D108BD9-81ED-4DB2-BD59-A6C34878D82A}">
                    <a16:rowId xmlns:a16="http://schemas.microsoft.com/office/drawing/2014/main" val="4172570253"/>
                  </a:ext>
                </a:extLst>
              </a:tr>
              <a:tr h="370840">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-&gt;*</a:t>
                      </a:r>
                      <a:endParaRPr lang="zh-CN" altLang="en-US" dirty="0"/>
                    </a:p>
                  </a:txBody>
                  <a:tcPr anchor="ctr"/>
                </a:tc>
                <a:tc>
                  <a:txBody>
                    <a:bodyPr/>
                    <a:lstStyle/>
                    <a:p>
                      <a:pPr algn="ctr"/>
                      <a:r>
                        <a:rPr lang="en-US" altLang="zh-CN" dirty="0"/>
                        <a:t>-&gt;</a:t>
                      </a:r>
                      <a:endParaRPr lang="zh-CN" altLang="en-US" dirty="0"/>
                    </a:p>
                  </a:txBody>
                  <a:tcPr anchor="ctr"/>
                </a:tc>
                <a:extLst>
                  <a:ext uri="{0D108BD9-81ED-4DB2-BD59-A6C34878D82A}">
                    <a16:rowId xmlns:a16="http://schemas.microsoft.com/office/drawing/2014/main" val="2827400932"/>
                  </a:ext>
                </a:extLst>
              </a:tr>
              <a:tr h="370840">
                <a:tc>
                  <a:txBody>
                    <a:bodyPr/>
                    <a:lstStyle/>
                    <a:p>
                      <a:pPr algn="ctr"/>
                      <a:r>
                        <a:rPr lang="en-US" altLang="zh-CN" dirty="0"/>
                        <a:t>^=</a:t>
                      </a:r>
                      <a:endParaRPr lang="zh-CN" altLang="en-US" dirty="0"/>
                    </a:p>
                  </a:txBody>
                  <a:tcPr anchor="ctr"/>
                </a:tc>
                <a:tc>
                  <a:txBody>
                    <a:bodyPr/>
                    <a:lstStyle/>
                    <a:p>
                      <a:pPr algn="ctr"/>
                      <a:r>
                        <a:rPr lang="en-US" altLang="zh-CN" dirty="0"/>
                        <a:t>&amp;=</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&lt;&lt;</a:t>
                      </a:r>
                      <a:endParaRPr lang="zh-CN" altLang="en-US" dirty="0"/>
                    </a:p>
                  </a:txBody>
                  <a:tcPr anchor="ctr"/>
                </a:tc>
                <a:tc>
                  <a:txBody>
                    <a:bodyPr/>
                    <a:lstStyle/>
                    <a:p>
                      <a:pPr algn="ctr"/>
                      <a:r>
                        <a:rPr lang="en-US" altLang="zh-CN" dirty="0"/>
                        <a:t>&gt;&gt;</a:t>
                      </a:r>
                      <a:endParaRPr lang="zh-CN" altLang="en-US" dirty="0"/>
                    </a:p>
                  </a:txBody>
                  <a:tcPr anchor="ctr"/>
                </a:tc>
                <a:tc>
                  <a:txBody>
                    <a:bodyPr/>
                    <a:lstStyle/>
                    <a:p>
                      <a:pPr algn="ctr"/>
                      <a:r>
                        <a:rPr lang="en-US" altLang="zh-CN" dirty="0"/>
                        <a:t>&gt;&gt;=</a:t>
                      </a:r>
                      <a:endParaRPr lang="zh-CN" altLang="en-US" dirty="0"/>
                    </a:p>
                  </a:txBody>
                  <a:tcPr anchor="ctr"/>
                </a:tc>
                <a:extLst>
                  <a:ext uri="{0D108BD9-81ED-4DB2-BD59-A6C34878D82A}">
                    <a16:rowId xmlns:a16="http://schemas.microsoft.com/office/drawing/2014/main" val="579407750"/>
                  </a:ext>
                </a:extLst>
              </a:tr>
              <a:tr h="370840">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r>
                        <a:rPr lang="en-US" altLang="zh-CN" dirty="0"/>
                        <a:t>new</a:t>
                      </a:r>
                      <a:endParaRPr lang="zh-CN" altLang="en-US" dirty="0"/>
                    </a:p>
                  </a:txBody>
                  <a:tcPr anchor="ctr"/>
                </a:tc>
                <a:tc>
                  <a:txBody>
                    <a:bodyPr/>
                    <a:lstStyle/>
                    <a:p>
                      <a:pPr algn="ctr"/>
                      <a:r>
                        <a:rPr lang="en-US" altLang="zh-CN" dirty="0"/>
                        <a:t>delete</a:t>
                      </a:r>
                      <a:endParaRPr lang="zh-CN" altLang="en-US" dirty="0"/>
                    </a:p>
                  </a:txBody>
                  <a:tcPr anchor="ctr"/>
                </a:tc>
                <a:tc>
                  <a:txBody>
                    <a:bodyPr/>
                    <a:lstStyle/>
                    <a:p>
                      <a:pPr algn="ctr"/>
                      <a:r>
                        <a:rPr lang="en-US" altLang="zh-CN" dirty="0"/>
                        <a:t>new[]</a:t>
                      </a:r>
                      <a:endParaRPr lang="zh-CN" altLang="en-US" dirty="0"/>
                    </a:p>
                  </a:txBody>
                  <a:tcPr anchor="ctr"/>
                </a:tc>
                <a:tc>
                  <a:txBody>
                    <a:bodyPr/>
                    <a:lstStyle/>
                    <a:p>
                      <a:pPr algn="ctr"/>
                      <a:r>
                        <a:rPr lang="en-US" altLang="zh-CN" dirty="0"/>
                        <a:t>delete[]</a:t>
                      </a:r>
                      <a:endParaRPr lang="zh-CN" altLang="en-US" dirty="0"/>
                    </a:p>
                  </a:txBody>
                  <a:tcPr anchor="ctr"/>
                </a:tc>
                <a:extLst>
                  <a:ext uri="{0D108BD9-81ED-4DB2-BD59-A6C34878D82A}">
                    <a16:rowId xmlns:a16="http://schemas.microsoft.com/office/drawing/2014/main" val="381550381"/>
                  </a:ext>
                </a:extLst>
              </a:tr>
            </a:tbl>
          </a:graphicData>
        </a:graphic>
      </p:graphicFrame>
      <p:pic>
        <p:nvPicPr>
          <p:cNvPr id="13" name="图片 12">
            <a:extLst>
              <a:ext uri="{FF2B5EF4-FFF2-40B4-BE49-F238E27FC236}">
                <a16:creationId xmlns:a16="http://schemas.microsoft.com/office/drawing/2014/main" id="{2BE8225E-AD5E-2DE4-91CE-A3155FEC6A01}"/>
              </a:ext>
            </a:extLst>
          </p:cNvPr>
          <p:cNvPicPr>
            <a:picLocks noChangeAspect="1"/>
          </p:cNvPicPr>
          <p:nvPr/>
        </p:nvPicPr>
        <p:blipFill>
          <a:blip r:embed="rId3"/>
          <a:stretch>
            <a:fillRect/>
          </a:stretch>
        </p:blipFill>
        <p:spPr>
          <a:xfrm>
            <a:off x="4097776" y="4994481"/>
            <a:ext cx="3556183" cy="1257365"/>
          </a:xfrm>
          <a:prstGeom prst="rect">
            <a:avLst/>
          </a:prstGeom>
        </p:spPr>
      </p:pic>
    </p:spTree>
    <p:extLst>
      <p:ext uri="{BB962C8B-B14F-4D97-AF65-F5344CB8AC3E}">
        <p14:creationId xmlns:p14="http://schemas.microsoft.com/office/powerpoint/2010/main" val="1908022663"/>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友元</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29</a:t>
            </a:fld>
            <a:endParaRPr lang="en-US" altLang="zh-CN"/>
          </a:p>
        </p:txBody>
      </p:sp>
      <p:sp>
        <p:nvSpPr>
          <p:cNvPr id="5" name="文本框 4">
            <a:extLst>
              <a:ext uri="{FF2B5EF4-FFF2-40B4-BE49-F238E27FC236}">
                <a16:creationId xmlns:a16="http://schemas.microsoft.com/office/drawing/2014/main" id="{E809390B-2CF4-0D47-10D0-3C64E1FF81AF}"/>
              </a:ext>
            </a:extLst>
          </p:cNvPr>
          <p:cNvSpPr txBox="1"/>
          <p:nvPr/>
        </p:nvSpPr>
        <p:spPr>
          <a:xfrm>
            <a:off x="501364" y="4561534"/>
            <a:ext cx="10750836" cy="1477328"/>
          </a:xfrm>
          <a:prstGeom prst="rect">
            <a:avLst/>
          </a:prstGeom>
          <a:noFill/>
        </p:spPr>
        <p:txBody>
          <a:bodyPr wrap="square">
            <a:spAutoFit/>
          </a:bodyPr>
          <a:lstStyle/>
          <a:p>
            <a:r>
              <a:rPr lang="zh-CN" altLang="en-US" dirty="0"/>
              <a:t>非成员函数：</a:t>
            </a:r>
            <a:endParaRPr lang="en-US" altLang="zh-CN" dirty="0"/>
          </a:p>
          <a:p>
            <a:r>
              <a:rPr lang="zh-CN" altLang="en-US" dirty="0"/>
              <a:t>对非成员重载运算符函数来说，运算符表达式左侧的操作数对应于运算符函数的第一个参数，运算符右边的操作数对应于运算符函数的第二个参数</a:t>
            </a:r>
            <a:endParaRPr lang="en-US" altLang="zh-CN" dirty="0"/>
          </a:p>
          <a:p>
            <a:endParaRPr lang="en-US" altLang="zh-CN" dirty="0"/>
          </a:p>
          <a:p>
            <a:r>
              <a:rPr lang="zh-CN" altLang="en-US" dirty="0"/>
              <a:t>非成员函数不能直接访问类的私有数据，至少常规非成员函数不能访问</a:t>
            </a:r>
            <a:endParaRPr lang="en-US" altLang="zh-CN" dirty="0"/>
          </a:p>
        </p:txBody>
      </p:sp>
      <p:sp>
        <p:nvSpPr>
          <p:cNvPr id="10" name="文本框 9">
            <a:extLst>
              <a:ext uri="{FF2B5EF4-FFF2-40B4-BE49-F238E27FC236}">
                <a16:creationId xmlns:a16="http://schemas.microsoft.com/office/drawing/2014/main" id="{E5CAF162-1A0D-2B6E-5EC7-8F0407A0C49D}"/>
              </a:ext>
            </a:extLst>
          </p:cNvPr>
          <p:cNvSpPr txBox="1"/>
          <p:nvPr/>
        </p:nvSpPr>
        <p:spPr>
          <a:xfrm>
            <a:off x="501364" y="1103394"/>
            <a:ext cx="9025964" cy="923330"/>
          </a:xfrm>
          <a:prstGeom prst="rect">
            <a:avLst/>
          </a:prstGeom>
          <a:noFill/>
        </p:spPr>
        <p:txBody>
          <a:bodyPr wrap="square" rtlCol="0">
            <a:spAutoFit/>
          </a:bodyPr>
          <a:lstStyle/>
          <a:p>
            <a:r>
              <a:rPr lang="zh-CN" altLang="en-US" dirty="0"/>
              <a:t>运算符重载成员函数</a:t>
            </a:r>
            <a:endParaRPr lang="en-US" altLang="zh-CN" dirty="0"/>
          </a:p>
          <a:p>
            <a:endParaRPr lang="en-US" altLang="zh-CN" dirty="0"/>
          </a:p>
          <a:p>
            <a:r>
              <a:rPr lang="zh-CN" altLang="en-US" dirty="0">
                <a:solidFill>
                  <a:srgbClr val="290DB3"/>
                </a:solidFill>
              </a:rPr>
              <a:t>运算符左侧是调用对象</a:t>
            </a:r>
            <a:r>
              <a:rPr lang="en-US" altLang="zh-CN" dirty="0">
                <a:solidFill>
                  <a:srgbClr val="290DB3"/>
                </a:solidFill>
              </a:rPr>
              <a:t>,</a:t>
            </a:r>
            <a:r>
              <a:rPr lang="zh-CN" altLang="en-US" dirty="0">
                <a:solidFill>
                  <a:srgbClr val="290DB3"/>
                </a:solidFill>
              </a:rPr>
              <a:t>运算符右侧的对象是作为参数被传递的对象</a:t>
            </a:r>
          </a:p>
        </p:txBody>
      </p:sp>
      <p:pic>
        <p:nvPicPr>
          <p:cNvPr id="17" name="图片 16">
            <a:extLst>
              <a:ext uri="{FF2B5EF4-FFF2-40B4-BE49-F238E27FC236}">
                <a16:creationId xmlns:a16="http://schemas.microsoft.com/office/drawing/2014/main" id="{55582CDE-18B1-9377-FBB9-C11B747579E8}"/>
              </a:ext>
            </a:extLst>
          </p:cNvPr>
          <p:cNvPicPr>
            <a:picLocks noChangeAspect="1"/>
          </p:cNvPicPr>
          <p:nvPr/>
        </p:nvPicPr>
        <p:blipFill>
          <a:blip r:embed="rId3"/>
          <a:stretch>
            <a:fillRect/>
          </a:stretch>
        </p:blipFill>
        <p:spPr>
          <a:xfrm>
            <a:off x="1846911" y="2244189"/>
            <a:ext cx="8498178" cy="2016753"/>
          </a:xfrm>
          <a:prstGeom prst="rect">
            <a:avLst/>
          </a:prstGeom>
        </p:spPr>
      </p:pic>
    </p:spTree>
    <p:extLst>
      <p:ext uri="{BB962C8B-B14F-4D97-AF65-F5344CB8AC3E}">
        <p14:creationId xmlns:p14="http://schemas.microsoft.com/office/powerpoint/2010/main" val="1100373093"/>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lstStyle/>
          <a:p>
            <a:r>
              <a:rPr lang="en-US" altLang="zh-CN" dirty="0">
                <a:latin typeface="思源黑体 CN Medium" panose="020B0600000000000000" pitchFamily="34" charset="-122"/>
                <a:ea typeface="思源黑体 CN Medium" panose="020B0600000000000000" pitchFamily="34" charset="-122"/>
              </a:rPr>
              <a:t>C</a:t>
            </a:r>
            <a:r>
              <a:rPr lang="zh-CN" altLang="en-US" dirty="0">
                <a:latin typeface="思源黑体 CN Medium" panose="020B0600000000000000" pitchFamily="34" charset="-122"/>
                <a:ea typeface="思源黑体 CN Medium" panose="020B0600000000000000" pitchFamily="34" charset="-122"/>
              </a:rPr>
              <a:t>和</a:t>
            </a:r>
            <a:r>
              <a:rPr lang="en-US" altLang="zh-CN" dirty="0">
                <a:latin typeface="思源黑体 CN Medium" panose="020B0600000000000000" pitchFamily="34" charset="-122"/>
                <a:ea typeface="思源黑体 CN Medium" panose="020B0600000000000000" pitchFamily="34" charset="-122"/>
              </a:rPr>
              <a:t>C++</a:t>
            </a:r>
            <a:endParaRPr lang="zh-CN" altLang="en-US"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DF5F0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1</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9449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友元</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30</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502007" y="1091871"/>
            <a:ext cx="9236263" cy="369332"/>
          </a:xfrm>
          <a:prstGeom prst="rect">
            <a:avLst/>
          </a:prstGeom>
          <a:noFill/>
        </p:spPr>
        <p:txBody>
          <a:bodyPr wrap="square">
            <a:spAutoFit/>
          </a:bodyPr>
          <a:lstStyle/>
          <a:p>
            <a:r>
              <a:rPr lang="en-US" altLang="zh-CN" dirty="0"/>
              <a:t>C++</a:t>
            </a:r>
            <a:r>
              <a:rPr lang="zh-CN" altLang="en-US" dirty="0"/>
              <a:t>控制对类对象私有部分的访问的同时，还提供了另一种形式的访问权限：友元</a:t>
            </a:r>
            <a:endParaRPr lang="en-US" altLang="zh-CN" dirty="0"/>
          </a:p>
        </p:txBody>
      </p:sp>
      <p:sp>
        <p:nvSpPr>
          <p:cNvPr id="4" name="文本框 3">
            <a:extLst>
              <a:ext uri="{FF2B5EF4-FFF2-40B4-BE49-F238E27FC236}">
                <a16:creationId xmlns:a16="http://schemas.microsoft.com/office/drawing/2014/main" id="{70940946-FEDE-3350-406B-B4F7716ED1F7}"/>
              </a:ext>
            </a:extLst>
          </p:cNvPr>
          <p:cNvSpPr txBox="1"/>
          <p:nvPr/>
        </p:nvSpPr>
        <p:spPr>
          <a:xfrm>
            <a:off x="502007" y="1694195"/>
            <a:ext cx="9809846" cy="369332"/>
          </a:xfrm>
          <a:prstGeom prst="rect">
            <a:avLst/>
          </a:prstGeom>
          <a:noFill/>
        </p:spPr>
        <p:txBody>
          <a:bodyPr wrap="square">
            <a:spAutoFit/>
          </a:bodyPr>
          <a:lstStyle/>
          <a:p>
            <a:r>
              <a:rPr lang="zh-CN" altLang="en-US" dirty="0">
                <a:solidFill>
                  <a:srgbClr val="290DB3"/>
                </a:solidFill>
              </a:rPr>
              <a:t>友元函数</a:t>
            </a:r>
            <a:r>
              <a:rPr lang="zh-CN" altLang="en-US" dirty="0"/>
              <a:t>：通过将函数称为类的友元，可以赋予该函数与类的成员函数</a:t>
            </a:r>
            <a:r>
              <a:rPr lang="zh-CN" altLang="en-US" dirty="0">
                <a:solidFill>
                  <a:srgbClr val="290DB3"/>
                </a:solidFill>
              </a:rPr>
              <a:t>相同的访问权限</a:t>
            </a:r>
            <a:endParaRPr lang="en-US" altLang="zh-CN" dirty="0">
              <a:solidFill>
                <a:srgbClr val="290DB3"/>
              </a:solidFill>
            </a:endParaRPr>
          </a:p>
        </p:txBody>
      </p:sp>
      <p:pic>
        <p:nvPicPr>
          <p:cNvPr id="9" name="图片 8">
            <a:extLst>
              <a:ext uri="{FF2B5EF4-FFF2-40B4-BE49-F238E27FC236}">
                <a16:creationId xmlns:a16="http://schemas.microsoft.com/office/drawing/2014/main" id="{521EEA53-D2CA-DC8B-F8D2-E85DCCF9452F}"/>
              </a:ext>
            </a:extLst>
          </p:cNvPr>
          <p:cNvPicPr>
            <a:picLocks noChangeAspect="1"/>
          </p:cNvPicPr>
          <p:nvPr/>
        </p:nvPicPr>
        <p:blipFill>
          <a:blip r:embed="rId3"/>
          <a:stretch>
            <a:fillRect/>
          </a:stretch>
        </p:blipFill>
        <p:spPr>
          <a:xfrm>
            <a:off x="9738270" y="1013574"/>
            <a:ext cx="1308167" cy="711237"/>
          </a:xfrm>
          <a:prstGeom prst="rect">
            <a:avLst/>
          </a:prstGeom>
        </p:spPr>
      </p:pic>
      <p:pic>
        <p:nvPicPr>
          <p:cNvPr id="11" name="图片 10">
            <a:extLst>
              <a:ext uri="{FF2B5EF4-FFF2-40B4-BE49-F238E27FC236}">
                <a16:creationId xmlns:a16="http://schemas.microsoft.com/office/drawing/2014/main" id="{49F64472-971D-264E-3881-6D2DAD5805F7}"/>
              </a:ext>
            </a:extLst>
          </p:cNvPr>
          <p:cNvPicPr>
            <a:picLocks noChangeAspect="1"/>
          </p:cNvPicPr>
          <p:nvPr/>
        </p:nvPicPr>
        <p:blipFill>
          <a:blip r:embed="rId4"/>
          <a:stretch>
            <a:fillRect/>
          </a:stretch>
        </p:blipFill>
        <p:spPr>
          <a:xfrm>
            <a:off x="3511417" y="2293725"/>
            <a:ext cx="5169166" cy="762039"/>
          </a:xfrm>
          <a:prstGeom prst="rect">
            <a:avLst/>
          </a:prstGeom>
        </p:spPr>
      </p:pic>
      <p:sp>
        <p:nvSpPr>
          <p:cNvPr id="13" name="文本框 12">
            <a:extLst>
              <a:ext uri="{FF2B5EF4-FFF2-40B4-BE49-F238E27FC236}">
                <a16:creationId xmlns:a16="http://schemas.microsoft.com/office/drawing/2014/main" id="{8B25FE7D-1064-9B87-0A23-C5C2B3E68D0B}"/>
              </a:ext>
            </a:extLst>
          </p:cNvPr>
          <p:cNvSpPr txBox="1"/>
          <p:nvPr/>
        </p:nvSpPr>
        <p:spPr>
          <a:xfrm>
            <a:off x="502007" y="3279431"/>
            <a:ext cx="10695612" cy="646331"/>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虽然</a:t>
            </a:r>
            <a:r>
              <a:rPr lang="en-US" altLang="zh-CN" dirty="0">
                <a:latin typeface="楷体" panose="02010609060101010101" pitchFamily="49" charset="-122"/>
                <a:ea typeface="楷体" panose="02010609060101010101" pitchFamily="49" charset="-122"/>
              </a:rPr>
              <a:t>operator*()</a:t>
            </a:r>
            <a:r>
              <a:rPr lang="zh-CN" altLang="en-US" dirty="0">
                <a:latin typeface="楷体" panose="02010609060101010101" pitchFamily="49" charset="-122"/>
                <a:ea typeface="楷体" panose="02010609060101010101" pitchFamily="49" charset="-122"/>
              </a:rPr>
              <a:t>函数是在类声明中声明的，但他不是成员函数，因此不能使用成员运算符来调用</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虽然</a:t>
            </a:r>
            <a:r>
              <a:rPr lang="en-US" altLang="zh-CN" dirty="0">
                <a:latin typeface="楷体" panose="02010609060101010101" pitchFamily="49" charset="-122"/>
                <a:ea typeface="楷体" panose="02010609060101010101" pitchFamily="49" charset="-122"/>
              </a:rPr>
              <a:t>operator*()</a:t>
            </a:r>
            <a:r>
              <a:rPr lang="zh-CN" altLang="en-US" dirty="0">
                <a:latin typeface="楷体" panose="02010609060101010101" pitchFamily="49" charset="-122"/>
                <a:ea typeface="楷体" panose="02010609060101010101" pitchFamily="49" charset="-122"/>
              </a:rPr>
              <a:t>函数不是成员函数，但它与成员函数的访问权限相同</a:t>
            </a:r>
            <a:endParaRPr lang="en-US" altLang="zh-CN" dirty="0">
              <a:latin typeface="楷体" panose="02010609060101010101" pitchFamily="49" charset="-122"/>
              <a:ea typeface="楷体" panose="02010609060101010101" pitchFamily="49" charset="-122"/>
            </a:endParaRPr>
          </a:p>
        </p:txBody>
      </p:sp>
      <p:pic>
        <p:nvPicPr>
          <p:cNvPr id="15" name="图片 14">
            <a:extLst>
              <a:ext uri="{FF2B5EF4-FFF2-40B4-BE49-F238E27FC236}">
                <a16:creationId xmlns:a16="http://schemas.microsoft.com/office/drawing/2014/main" id="{DCBB4C80-2DDD-2DDE-8A70-E3DC82147C28}"/>
              </a:ext>
            </a:extLst>
          </p:cNvPr>
          <p:cNvPicPr>
            <a:picLocks noChangeAspect="1"/>
          </p:cNvPicPr>
          <p:nvPr/>
        </p:nvPicPr>
        <p:blipFill>
          <a:blip r:embed="rId5"/>
          <a:stretch>
            <a:fillRect/>
          </a:stretch>
        </p:blipFill>
        <p:spPr>
          <a:xfrm>
            <a:off x="3571745" y="4149429"/>
            <a:ext cx="5048509" cy="1574881"/>
          </a:xfrm>
          <a:prstGeom prst="rect">
            <a:avLst/>
          </a:prstGeom>
        </p:spPr>
      </p:pic>
      <p:sp>
        <p:nvSpPr>
          <p:cNvPr id="16" name="文本框 15">
            <a:extLst>
              <a:ext uri="{FF2B5EF4-FFF2-40B4-BE49-F238E27FC236}">
                <a16:creationId xmlns:a16="http://schemas.microsoft.com/office/drawing/2014/main" id="{195A82C3-4604-AAD3-BE49-990B3F746ACF}"/>
              </a:ext>
            </a:extLst>
          </p:cNvPr>
          <p:cNvSpPr txBox="1"/>
          <p:nvPr/>
        </p:nvSpPr>
        <p:spPr>
          <a:xfrm>
            <a:off x="502007" y="5947977"/>
            <a:ext cx="11187983" cy="369332"/>
          </a:xfrm>
          <a:prstGeom prst="rect">
            <a:avLst/>
          </a:prstGeom>
          <a:noFill/>
        </p:spPr>
        <p:txBody>
          <a:bodyPr wrap="square">
            <a:spAutoFit/>
          </a:bodyPr>
          <a:lstStyle/>
          <a:p>
            <a:r>
              <a:rPr lang="zh-CN" altLang="en-US" dirty="0"/>
              <a:t>如果要为类重载运算符，并将非类的项作为其第一个操作数，则可以使用友元函数来反转操作数的顺序</a:t>
            </a:r>
            <a:endParaRPr lang="en-US" altLang="zh-CN" dirty="0"/>
          </a:p>
        </p:txBody>
      </p:sp>
    </p:spTree>
    <p:extLst>
      <p:ext uri="{BB962C8B-B14F-4D97-AF65-F5344CB8AC3E}">
        <p14:creationId xmlns:p14="http://schemas.microsoft.com/office/powerpoint/2010/main" val="298152609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类的自动转换</a:t>
            </a:r>
          </a:p>
        </p:txBody>
      </p:sp>
      <p:sp>
        <p:nvSpPr>
          <p:cNvPr id="12" name="文本框 11">
            <a:extLst>
              <a:ext uri="{FF2B5EF4-FFF2-40B4-BE49-F238E27FC236}">
                <a16:creationId xmlns:a16="http://schemas.microsoft.com/office/drawing/2014/main" id="{6F59EA42-DE4D-4E22-D8B3-BC857D6E1F3B}"/>
              </a:ext>
            </a:extLst>
          </p:cNvPr>
          <p:cNvSpPr txBox="1"/>
          <p:nvPr/>
        </p:nvSpPr>
        <p:spPr>
          <a:xfrm>
            <a:off x="537145" y="5908060"/>
            <a:ext cx="8502745" cy="369332"/>
          </a:xfrm>
          <a:prstGeom prst="rect">
            <a:avLst/>
          </a:prstGeom>
          <a:noFill/>
        </p:spPr>
        <p:txBody>
          <a:bodyPr wrap="square">
            <a:spAutoFit/>
          </a:bodyPr>
          <a:lstStyle/>
          <a:p>
            <a:r>
              <a:rPr lang="zh-CN" altLang="en-US" dirty="0">
                <a:solidFill>
                  <a:srgbClr val="290DB3"/>
                </a:solidFill>
              </a:rPr>
              <a:t>自动转换</a:t>
            </a:r>
            <a:r>
              <a:rPr lang="zh-CN" altLang="en-US" dirty="0"/>
              <a:t>：只有接受</a:t>
            </a:r>
            <a:r>
              <a:rPr lang="zh-CN" altLang="en-US" dirty="0">
                <a:solidFill>
                  <a:srgbClr val="FF0000"/>
                </a:solidFill>
              </a:rPr>
              <a:t>一个参数</a:t>
            </a:r>
            <a:r>
              <a:rPr lang="zh-CN" altLang="en-US" dirty="0"/>
              <a:t>的构造函数才能作为转换函数</a:t>
            </a:r>
            <a:endParaRPr lang="en-US" altLang="zh-CN" dirty="0"/>
          </a:p>
        </p:txBody>
      </p:sp>
      <p:sp>
        <p:nvSpPr>
          <p:cNvPr id="6" name="文本框 5">
            <a:extLst>
              <a:ext uri="{FF2B5EF4-FFF2-40B4-BE49-F238E27FC236}">
                <a16:creationId xmlns:a16="http://schemas.microsoft.com/office/drawing/2014/main" id="{1BE5342C-0CF1-9DEF-F3E2-75DEDD3762DD}"/>
              </a:ext>
            </a:extLst>
          </p:cNvPr>
          <p:cNvSpPr txBox="1"/>
          <p:nvPr/>
        </p:nvSpPr>
        <p:spPr>
          <a:xfrm>
            <a:off x="537145" y="1159624"/>
            <a:ext cx="7181088" cy="369332"/>
          </a:xfrm>
          <a:prstGeom prst="rect">
            <a:avLst/>
          </a:prstGeom>
          <a:noFill/>
        </p:spPr>
        <p:txBody>
          <a:bodyPr wrap="square">
            <a:spAutoFit/>
          </a:bodyPr>
          <a:lstStyle/>
          <a:p>
            <a:r>
              <a:rPr lang="zh-CN" altLang="en-US" dirty="0"/>
              <a:t>标准类型转换</a:t>
            </a:r>
          </a:p>
        </p:txBody>
      </p:sp>
      <p:pic>
        <p:nvPicPr>
          <p:cNvPr id="10" name="图片 9">
            <a:extLst>
              <a:ext uri="{FF2B5EF4-FFF2-40B4-BE49-F238E27FC236}">
                <a16:creationId xmlns:a16="http://schemas.microsoft.com/office/drawing/2014/main" id="{51A04FE4-144D-3B1C-3C42-E9FB3B569373}"/>
              </a:ext>
            </a:extLst>
          </p:cNvPr>
          <p:cNvPicPr>
            <a:picLocks noChangeAspect="1"/>
          </p:cNvPicPr>
          <p:nvPr/>
        </p:nvPicPr>
        <p:blipFill>
          <a:blip r:embed="rId3"/>
          <a:stretch>
            <a:fillRect/>
          </a:stretch>
        </p:blipFill>
        <p:spPr>
          <a:xfrm>
            <a:off x="2925800" y="1009381"/>
            <a:ext cx="5210353" cy="895529"/>
          </a:xfrm>
          <a:prstGeom prst="rect">
            <a:avLst/>
          </a:prstGeom>
        </p:spPr>
      </p:pic>
      <p:pic>
        <p:nvPicPr>
          <p:cNvPr id="11" name="图片 10">
            <a:extLst>
              <a:ext uri="{FF2B5EF4-FFF2-40B4-BE49-F238E27FC236}">
                <a16:creationId xmlns:a16="http://schemas.microsoft.com/office/drawing/2014/main" id="{05F83AFC-DD32-F058-7311-01C9CC257EFA}"/>
              </a:ext>
            </a:extLst>
          </p:cNvPr>
          <p:cNvPicPr>
            <a:picLocks noChangeAspect="1"/>
          </p:cNvPicPr>
          <p:nvPr/>
        </p:nvPicPr>
        <p:blipFill>
          <a:blip r:embed="rId4"/>
          <a:stretch>
            <a:fillRect/>
          </a:stretch>
        </p:blipFill>
        <p:spPr>
          <a:xfrm>
            <a:off x="3489392" y="2120810"/>
            <a:ext cx="4083167" cy="3571350"/>
          </a:xfrm>
          <a:prstGeom prst="rect">
            <a:avLst/>
          </a:prstGeom>
        </p:spPr>
      </p:pic>
      <p:sp>
        <p:nvSpPr>
          <p:cNvPr id="14" name="灯片编号占位符 2">
            <a:extLst>
              <a:ext uri="{FF2B5EF4-FFF2-40B4-BE49-F238E27FC236}">
                <a16:creationId xmlns:a16="http://schemas.microsoft.com/office/drawing/2014/main" id="{44E64A9D-8A86-1E9A-8A9A-03DEC26965BD}"/>
              </a:ext>
            </a:extLst>
          </p:cNvPr>
          <p:cNvSpPr>
            <a:spLocks noGrp="1"/>
          </p:cNvSpPr>
          <p:nvPr>
            <p:ph type="sldNum" sz="quarter" idx="12"/>
          </p:nvPr>
        </p:nvSpPr>
        <p:spPr>
          <a:xfrm>
            <a:off x="302588" y="6628598"/>
            <a:ext cx="791817" cy="226854"/>
          </a:xfrm>
        </p:spPr>
        <p:txBody>
          <a:bodyPr/>
          <a:lstStyle/>
          <a:p>
            <a:pPr algn="ctr"/>
            <a:fld id="{571A5C36-D067-4A8B-BD3C-F67C535F77D7}" type="slidenum">
              <a:rPr lang="en-US" altLang="zh-CN" smtClean="0"/>
              <a:pPr algn="ctr"/>
              <a:t>31</a:t>
            </a:fld>
            <a:endParaRPr lang="en-US" altLang="zh-CN" dirty="0"/>
          </a:p>
        </p:txBody>
      </p:sp>
    </p:spTree>
    <p:extLst>
      <p:ext uri="{BB962C8B-B14F-4D97-AF65-F5344CB8AC3E}">
        <p14:creationId xmlns:p14="http://schemas.microsoft.com/office/powerpoint/2010/main" val="435759206"/>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类的自动转换</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32</a:t>
            </a:fld>
            <a:endParaRPr lang="en-US" altLang="zh-CN" dirty="0"/>
          </a:p>
        </p:txBody>
      </p:sp>
      <p:sp>
        <p:nvSpPr>
          <p:cNvPr id="8" name="文本框 7">
            <a:extLst>
              <a:ext uri="{FF2B5EF4-FFF2-40B4-BE49-F238E27FC236}">
                <a16:creationId xmlns:a16="http://schemas.microsoft.com/office/drawing/2014/main" id="{8267300A-714C-CE2F-3CF0-431AC081C4FC}"/>
              </a:ext>
            </a:extLst>
          </p:cNvPr>
          <p:cNvSpPr txBox="1"/>
          <p:nvPr/>
        </p:nvSpPr>
        <p:spPr>
          <a:xfrm>
            <a:off x="698495" y="1474067"/>
            <a:ext cx="5650783" cy="369332"/>
          </a:xfrm>
          <a:prstGeom prst="rect">
            <a:avLst/>
          </a:prstGeom>
          <a:noFill/>
        </p:spPr>
        <p:txBody>
          <a:bodyPr wrap="square">
            <a:spAutoFit/>
          </a:bodyPr>
          <a:lstStyle/>
          <a:p>
            <a:r>
              <a:rPr lang="zh-CN" altLang="en-US" dirty="0"/>
              <a:t>关闭自动转换</a:t>
            </a:r>
            <a:r>
              <a:rPr lang="en-US" altLang="zh-CN" dirty="0">
                <a:solidFill>
                  <a:srgbClr val="FF0000"/>
                </a:solidFill>
              </a:rPr>
              <a:t>explicit</a:t>
            </a:r>
            <a:r>
              <a:rPr lang="en-US" altLang="zh-CN" dirty="0"/>
              <a:t>,</a:t>
            </a:r>
            <a:r>
              <a:rPr lang="zh-CN" altLang="en-US" dirty="0"/>
              <a:t>只可以用显示转换</a:t>
            </a:r>
            <a:endParaRPr lang="en-US" altLang="zh-CN" dirty="0"/>
          </a:p>
        </p:txBody>
      </p:sp>
      <p:sp>
        <p:nvSpPr>
          <p:cNvPr id="4" name="文本框 3">
            <a:extLst>
              <a:ext uri="{FF2B5EF4-FFF2-40B4-BE49-F238E27FC236}">
                <a16:creationId xmlns:a16="http://schemas.microsoft.com/office/drawing/2014/main" id="{70940946-FEDE-3350-406B-B4F7716ED1F7}"/>
              </a:ext>
            </a:extLst>
          </p:cNvPr>
          <p:cNvSpPr txBox="1"/>
          <p:nvPr/>
        </p:nvSpPr>
        <p:spPr>
          <a:xfrm>
            <a:off x="698495" y="2922387"/>
            <a:ext cx="8699505" cy="369332"/>
          </a:xfrm>
          <a:prstGeom prst="rect">
            <a:avLst/>
          </a:prstGeom>
          <a:noFill/>
        </p:spPr>
        <p:txBody>
          <a:bodyPr wrap="square">
            <a:spAutoFit/>
          </a:bodyPr>
          <a:lstStyle/>
          <a:p>
            <a:r>
              <a:rPr lang="zh-CN" altLang="en-US" dirty="0"/>
              <a:t>当且仅当转换不存在</a:t>
            </a:r>
            <a:r>
              <a:rPr lang="zh-CN" altLang="en-US" dirty="0">
                <a:solidFill>
                  <a:srgbClr val="FF0000"/>
                </a:solidFill>
              </a:rPr>
              <a:t>二义性</a:t>
            </a:r>
            <a:r>
              <a:rPr lang="zh-CN" altLang="en-US" dirty="0"/>
              <a:t>时，才会进行二步转换，注意调用的二义性</a:t>
            </a:r>
            <a:endParaRPr lang="en-US" altLang="zh-CN" dirty="0"/>
          </a:p>
        </p:txBody>
      </p:sp>
      <p:sp>
        <p:nvSpPr>
          <p:cNvPr id="5" name="文本框 4">
            <a:extLst>
              <a:ext uri="{FF2B5EF4-FFF2-40B4-BE49-F238E27FC236}">
                <a16:creationId xmlns:a16="http://schemas.microsoft.com/office/drawing/2014/main" id="{E73853B9-4F0E-2940-3115-62D4E0459172}"/>
              </a:ext>
            </a:extLst>
          </p:cNvPr>
          <p:cNvSpPr txBox="1"/>
          <p:nvPr/>
        </p:nvSpPr>
        <p:spPr>
          <a:xfrm>
            <a:off x="698495" y="5014601"/>
            <a:ext cx="5650783" cy="369332"/>
          </a:xfrm>
          <a:prstGeom prst="rect">
            <a:avLst/>
          </a:prstGeom>
          <a:noFill/>
        </p:spPr>
        <p:txBody>
          <a:bodyPr wrap="square">
            <a:spAutoFit/>
          </a:bodyPr>
          <a:lstStyle/>
          <a:p>
            <a:r>
              <a:rPr lang="zh-CN" altLang="en-US" dirty="0"/>
              <a:t>构造函数只用于从某种类型到类类型的转换</a:t>
            </a:r>
            <a:endParaRPr lang="en-US" altLang="zh-CN" dirty="0"/>
          </a:p>
        </p:txBody>
      </p:sp>
      <p:pic>
        <p:nvPicPr>
          <p:cNvPr id="15" name="图片 14">
            <a:extLst>
              <a:ext uri="{FF2B5EF4-FFF2-40B4-BE49-F238E27FC236}">
                <a16:creationId xmlns:a16="http://schemas.microsoft.com/office/drawing/2014/main" id="{4F044445-ABD1-3332-C83D-CB19A1E30F1D}"/>
              </a:ext>
            </a:extLst>
          </p:cNvPr>
          <p:cNvPicPr>
            <a:picLocks noChangeAspect="1"/>
          </p:cNvPicPr>
          <p:nvPr/>
        </p:nvPicPr>
        <p:blipFill>
          <a:blip r:embed="rId3"/>
          <a:stretch>
            <a:fillRect/>
          </a:stretch>
        </p:blipFill>
        <p:spPr>
          <a:xfrm>
            <a:off x="3999688" y="1983968"/>
            <a:ext cx="2813195" cy="628682"/>
          </a:xfrm>
          <a:prstGeom prst="rect">
            <a:avLst/>
          </a:prstGeom>
        </p:spPr>
      </p:pic>
      <p:pic>
        <p:nvPicPr>
          <p:cNvPr id="17" name="图片 16">
            <a:extLst>
              <a:ext uri="{FF2B5EF4-FFF2-40B4-BE49-F238E27FC236}">
                <a16:creationId xmlns:a16="http://schemas.microsoft.com/office/drawing/2014/main" id="{24847C1E-BC44-6171-8C8A-AB8B20D69C99}"/>
              </a:ext>
            </a:extLst>
          </p:cNvPr>
          <p:cNvPicPr>
            <a:picLocks noChangeAspect="1"/>
          </p:cNvPicPr>
          <p:nvPr/>
        </p:nvPicPr>
        <p:blipFill>
          <a:blip r:embed="rId4"/>
          <a:stretch>
            <a:fillRect/>
          </a:stretch>
        </p:blipFill>
        <p:spPr>
          <a:xfrm>
            <a:off x="4110819" y="3403723"/>
            <a:ext cx="2590933" cy="1244664"/>
          </a:xfrm>
          <a:prstGeom prst="rect">
            <a:avLst/>
          </a:prstGeom>
        </p:spPr>
      </p:pic>
    </p:spTree>
    <p:extLst>
      <p:ext uri="{BB962C8B-B14F-4D97-AF65-F5344CB8AC3E}">
        <p14:creationId xmlns:p14="http://schemas.microsoft.com/office/powerpoint/2010/main" val="830008307"/>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类的强制类型转换</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33</a:t>
            </a:fld>
            <a:endParaRPr lang="en-US" altLang="zh-CN"/>
          </a:p>
        </p:txBody>
      </p:sp>
      <p:sp>
        <p:nvSpPr>
          <p:cNvPr id="6" name="文本框 5">
            <a:extLst>
              <a:ext uri="{FF2B5EF4-FFF2-40B4-BE49-F238E27FC236}">
                <a16:creationId xmlns:a16="http://schemas.microsoft.com/office/drawing/2014/main" id="{1BE5342C-0CF1-9DEF-F3E2-75DEDD3762DD}"/>
              </a:ext>
            </a:extLst>
          </p:cNvPr>
          <p:cNvSpPr txBox="1"/>
          <p:nvPr/>
        </p:nvSpPr>
        <p:spPr>
          <a:xfrm>
            <a:off x="501364" y="1066105"/>
            <a:ext cx="9099836" cy="369332"/>
          </a:xfrm>
          <a:prstGeom prst="rect">
            <a:avLst/>
          </a:prstGeom>
          <a:noFill/>
        </p:spPr>
        <p:txBody>
          <a:bodyPr wrap="square">
            <a:spAutoFit/>
          </a:bodyPr>
          <a:lstStyle/>
          <a:p>
            <a:r>
              <a:rPr lang="zh-CN" altLang="en-US" dirty="0"/>
              <a:t>转换函数</a:t>
            </a:r>
            <a:r>
              <a:rPr lang="en-US" altLang="zh-CN" dirty="0"/>
              <a:t>——</a:t>
            </a:r>
            <a:r>
              <a:rPr lang="zh-CN" altLang="en-US" dirty="0"/>
              <a:t>用户定义的强制类型转换，可以像使用强制类型转换那样使用它们</a:t>
            </a:r>
          </a:p>
        </p:txBody>
      </p:sp>
      <p:sp>
        <p:nvSpPr>
          <p:cNvPr id="8" name="文本框 7">
            <a:extLst>
              <a:ext uri="{FF2B5EF4-FFF2-40B4-BE49-F238E27FC236}">
                <a16:creationId xmlns:a16="http://schemas.microsoft.com/office/drawing/2014/main" id="{8267300A-714C-CE2F-3CF0-431AC081C4FC}"/>
              </a:ext>
            </a:extLst>
          </p:cNvPr>
          <p:cNvSpPr txBox="1"/>
          <p:nvPr/>
        </p:nvSpPr>
        <p:spPr>
          <a:xfrm>
            <a:off x="501364" y="2378714"/>
            <a:ext cx="9316140" cy="369332"/>
          </a:xfrm>
          <a:prstGeom prst="rect">
            <a:avLst/>
          </a:prstGeom>
          <a:noFill/>
        </p:spPr>
        <p:txBody>
          <a:bodyPr wrap="square">
            <a:spAutoFit/>
          </a:bodyPr>
          <a:lstStyle/>
          <a:p>
            <a:r>
              <a:rPr lang="zh-CN" altLang="en-US" dirty="0"/>
              <a:t>应谨慎使用隐式转换函数，通常最好的方法是仅在被显示调用时才会执行的函数</a:t>
            </a:r>
            <a:endParaRPr lang="en-US" altLang="zh-CN" dirty="0"/>
          </a:p>
        </p:txBody>
      </p:sp>
      <p:sp>
        <p:nvSpPr>
          <p:cNvPr id="11" name="文本框 10">
            <a:extLst>
              <a:ext uri="{FF2B5EF4-FFF2-40B4-BE49-F238E27FC236}">
                <a16:creationId xmlns:a16="http://schemas.microsoft.com/office/drawing/2014/main" id="{0CC16E25-3CDD-A294-0B9F-227964FD102F}"/>
              </a:ext>
            </a:extLst>
          </p:cNvPr>
          <p:cNvSpPr txBox="1"/>
          <p:nvPr/>
        </p:nvSpPr>
        <p:spPr>
          <a:xfrm>
            <a:off x="501364" y="5482577"/>
            <a:ext cx="9316140" cy="923330"/>
          </a:xfrm>
          <a:prstGeom prst="rect">
            <a:avLst/>
          </a:prstGeom>
          <a:noFill/>
        </p:spPr>
        <p:txBody>
          <a:bodyPr wrap="square">
            <a:spAutoFit/>
          </a:bodyPr>
          <a:lstStyle/>
          <a:p>
            <a:r>
              <a:rPr lang="en-US" altLang="zh-CN" dirty="0"/>
              <a:t>C++</a:t>
            </a:r>
            <a:r>
              <a:rPr lang="zh-CN" altLang="en-US" dirty="0"/>
              <a:t>为类提供了下面的类型转换</a:t>
            </a:r>
            <a:endParaRPr lang="en-US" altLang="zh-CN" dirty="0"/>
          </a:p>
          <a:p>
            <a:pPr marL="285750" indent="-285750">
              <a:buFont typeface="Arial" panose="020B0604020202020204" pitchFamily="34" charset="0"/>
              <a:buChar char="•"/>
            </a:pPr>
            <a:r>
              <a:rPr lang="zh-CN" altLang="en-US" dirty="0"/>
              <a:t>只有一个参数的类构造函数用于将类型与该参数相同的值转换为类类型</a:t>
            </a:r>
            <a:endParaRPr lang="en-US" altLang="zh-CN" dirty="0"/>
          </a:p>
          <a:p>
            <a:pPr marL="285750" indent="-285750">
              <a:buFont typeface="Arial" panose="020B0604020202020204" pitchFamily="34" charset="0"/>
              <a:buChar char="•"/>
            </a:pPr>
            <a:r>
              <a:rPr lang="zh-CN" altLang="en-US" dirty="0"/>
              <a:t>被称为转换函数的特殊类成员运算符函数，用于将类对象转换为其他类型</a:t>
            </a:r>
            <a:endParaRPr lang="en-US" altLang="zh-CN" dirty="0"/>
          </a:p>
        </p:txBody>
      </p:sp>
      <p:pic>
        <p:nvPicPr>
          <p:cNvPr id="5" name="图片 4">
            <a:extLst>
              <a:ext uri="{FF2B5EF4-FFF2-40B4-BE49-F238E27FC236}">
                <a16:creationId xmlns:a16="http://schemas.microsoft.com/office/drawing/2014/main" id="{9C1BCA40-61AE-DEE0-9C74-87C51A2FA222}"/>
              </a:ext>
            </a:extLst>
          </p:cNvPr>
          <p:cNvPicPr>
            <a:picLocks noChangeAspect="1"/>
          </p:cNvPicPr>
          <p:nvPr/>
        </p:nvPicPr>
        <p:blipFill>
          <a:blip r:embed="rId3"/>
          <a:stretch>
            <a:fillRect/>
          </a:stretch>
        </p:blipFill>
        <p:spPr>
          <a:xfrm>
            <a:off x="2705270" y="1607924"/>
            <a:ext cx="2279767" cy="527077"/>
          </a:xfrm>
          <a:prstGeom prst="rect">
            <a:avLst/>
          </a:prstGeom>
        </p:spPr>
      </p:pic>
      <p:pic>
        <p:nvPicPr>
          <p:cNvPr id="15" name="图片 14">
            <a:extLst>
              <a:ext uri="{FF2B5EF4-FFF2-40B4-BE49-F238E27FC236}">
                <a16:creationId xmlns:a16="http://schemas.microsoft.com/office/drawing/2014/main" id="{C1AFE76F-FBB3-751D-A7F2-16DCD75D42AB}"/>
              </a:ext>
            </a:extLst>
          </p:cNvPr>
          <p:cNvPicPr>
            <a:picLocks noChangeAspect="1"/>
          </p:cNvPicPr>
          <p:nvPr/>
        </p:nvPicPr>
        <p:blipFill>
          <a:blip r:embed="rId4"/>
          <a:stretch>
            <a:fillRect/>
          </a:stretch>
        </p:blipFill>
        <p:spPr>
          <a:xfrm>
            <a:off x="2615536" y="2809552"/>
            <a:ext cx="5982419" cy="2613011"/>
          </a:xfrm>
          <a:prstGeom prst="rect">
            <a:avLst/>
          </a:prstGeom>
        </p:spPr>
      </p:pic>
      <p:pic>
        <p:nvPicPr>
          <p:cNvPr id="17" name="图片 16">
            <a:extLst>
              <a:ext uri="{FF2B5EF4-FFF2-40B4-BE49-F238E27FC236}">
                <a16:creationId xmlns:a16="http://schemas.microsoft.com/office/drawing/2014/main" id="{A86ECE60-A80B-986F-5539-352AEBCC1F7F}"/>
              </a:ext>
            </a:extLst>
          </p:cNvPr>
          <p:cNvPicPr>
            <a:picLocks noChangeAspect="1"/>
          </p:cNvPicPr>
          <p:nvPr/>
        </p:nvPicPr>
        <p:blipFill>
          <a:blip r:embed="rId5"/>
          <a:stretch>
            <a:fillRect/>
          </a:stretch>
        </p:blipFill>
        <p:spPr>
          <a:xfrm>
            <a:off x="6438844" y="1435437"/>
            <a:ext cx="2159111" cy="850944"/>
          </a:xfrm>
          <a:prstGeom prst="rect">
            <a:avLst/>
          </a:prstGeom>
        </p:spPr>
      </p:pic>
    </p:spTree>
    <p:extLst>
      <p:ext uri="{BB962C8B-B14F-4D97-AF65-F5344CB8AC3E}">
        <p14:creationId xmlns:p14="http://schemas.microsoft.com/office/powerpoint/2010/main" val="1235148031"/>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类和动态内存分配</a:t>
            </a:r>
          </a:p>
        </p:txBody>
      </p:sp>
      <p:sp>
        <p:nvSpPr>
          <p:cNvPr id="3" name="文本占位符 2">
            <a:extLst>
              <a:ext uri="{FF2B5EF4-FFF2-40B4-BE49-F238E27FC236}">
                <a16:creationId xmlns:a16="http://schemas.microsoft.com/office/drawing/2014/main" id="{D15853F0-941E-4162-BED2-A8DDB9108AE0}"/>
              </a:ext>
            </a:extLst>
          </p:cNvPr>
          <p:cNvSpPr>
            <a:spLocks noGrp="1"/>
          </p:cNvSpPr>
          <p:nvPr>
            <p:ph type="body" sz="quarter" idx="11"/>
          </p:nvPr>
        </p:nvSpPr>
        <p:spPr>
          <a:xfrm>
            <a:off x="5141878" y="4141091"/>
            <a:ext cx="2055503" cy="1234472"/>
          </a:xfrm>
        </p:spPr>
        <p:txBody>
          <a:bodyPr>
            <a:normAutofit fontScale="92500" lnSpcReduction="10000"/>
          </a:bodyPr>
          <a:lstStyle/>
          <a:p>
            <a:r>
              <a:rPr lang="zh-CN" altLang="en-US" dirty="0">
                <a:latin typeface="思源黑体 CN Medium" panose="020B0600000000000000" pitchFamily="34" charset="-122"/>
                <a:ea typeface="思源黑体 CN Medium" panose="020B0600000000000000" pitchFamily="34" charset="-122"/>
              </a:rPr>
              <a:t>静态类成员和函数</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默认构造函数</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复制构造函数</a:t>
            </a:r>
            <a:endParaRPr lang="en-US" altLang="zh-CN" dirty="0">
              <a:latin typeface="思源黑体 CN Medium" panose="020B0600000000000000" pitchFamily="34" charset="-122"/>
              <a:ea typeface="思源黑体 CN Medium" panose="020B0600000000000000" pitchFamily="34" charset="-122"/>
            </a:endParaRPr>
          </a:p>
          <a:p>
            <a:r>
              <a:rPr lang="zh-CN" altLang="en-US" dirty="0"/>
              <a:t>赋值运算符</a:t>
            </a:r>
            <a:endParaRPr lang="en-US" altLang="zh-CN"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FF993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5</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2152716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静态类成员和</a:t>
            </a:r>
            <a:r>
              <a:rPr lang="zh-CN" altLang="en-US" dirty="0"/>
              <a:t>成员函数</a:t>
            </a:r>
            <a:endParaRPr lang="zh-CN" altLang="en-US" dirty="0">
              <a:latin typeface="Arial" panose="020B0604020202020204" pitchFamily="34" charset="0"/>
              <a:ea typeface="思源黑体 CN Medium" panose="020B0600000000000000"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35</a:t>
            </a:fld>
            <a:endParaRPr lang="en-US" altLang="zh-CN"/>
          </a:p>
        </p:txBody>
      </p:sp>
      <p:sp>
        <p:nvSpPr>
          <p:cNvPr id="6" name="文本框 5">
            <a:extLst>
              <a:ext uri="{FF2B5EF4-FFF2-40B4-BE49-F238E27FC236}">
                <a16:creationId xmlns:a16="http://schemas.microsoft.com/office/drawing/2014/main" id="{1BE5342C-0CF1-9DEF-F3E2-75DEDD3762DD}"/>
              </a:ext>
            </a:extLst>
          </p:cNvPr>
          <p:cNvSpPr txBox="1"/>
          <p:nvPr/>
        </p:nvSpPr>
        <p:spPr>
          <a:xfrm>
            <a:off x="9426473" y="2327274"/>
            <a:ext cx="2107435" cy="923330"/>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静态类成员是</a:t>
            </a:r>
            <a:r>
              <a:rPr lang="zh-CN" altLang="en-US" dirty="0">
                <a:solidFill>
                  <a:srgbClr val="FF0000"/>
                </a:solidFill>
                <a:latin typeface="楷体" panose="02010609060101010101" pitchFamily="49" charset="-122"/>
                <a:ea typeface="楷体" panose="02010609060101010101" pitchFamily="49" charset="-122"/>
              </a:rPr>
              <a:t>单独存储</a:t>
            </a:r>
            <a:r>
              <a:rPr lang="zh-CN" altLang="en-US" dirty="0">
                <a:latin typeface="楷体" panose="02010609060101010101" pitchFamily="49" charset="-122"/>
                <a:ea typeface="楷体" panose="02010609060101010101" pitchFamily="49" charset="-122"/>
              </a:rPr>
              <a:t>的，而</a:t>
            </a:r>
            <a:r>
              <a:rPr lang="zh-CN" altLang="en-US" dirty="0">
                <a:solidFill>
                  <a:srgbClr val="FF0000"/>
                </a:solidFill>
                <a:latin typeface="楷体" panose="02010609060101010101" pitchFamily="49" charset="-122"/>
                <a:ea typeface="楷体" panose="02010609060101010101" pitchFamily="49" charset="-122"/>
              </a:rPr>
              <a:t>不是</a:t>
            </a:r>
            <a:r>
              <a:rPr lang="zh-CN" altLang="en-US" dirty="0">
                <a:latin typeface="楷体" panose="02010609060101010101" pitchFamily="49" charset="-122"/>
                <a:ea typeface="楷体" panose="02010609060101010101" pitchFamily="49" charset="-122"/>
              </a:rPr>
              <a:t>对象的</a:t>
            </a:r>
            <a:r>
              <a:rPr lang="zh-CN" altLang="en-US" dirty="0">
                <a:solidFill>
                  <a:srgbClr val="290DB3"/>
                </a:solidFill>
                <a:latin typeface="楷体" panose="02010609060101010101" pitchFamily="49" charset="-122"/>
                <a:ea typeface="楷体" panose="02010609060101010101" pitchFamily="49" charset="-122"/>
              </a:rPr>
              <a:t>组成部分</a:t>
            </a:r>
            <a:endParaRPr lang="en-US" altLang="zh-CN" dirty="0">
              <a:solidFill>
                <a:srgbClr val="290DB3"/>
              </a:solidFill>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EB388C7A-060F-59E5-EC56-F98DEA850CBB}"/>
              </a:ext>
            </a:extLst>
          </p:cNvPr>
          <p:cNvPicPr>
            <a:picLocks noChangeAspect="1"/>
          </p:cNvPicPr>
          <p:nvPr/>
        </p:nvPicPr>
        <p:blipFill>
          <a:blip r:embed="rId3"/>
          <a:stretch>
            <a:fillRect/>
          </a:stretch>
        </p:blipFill>
        <p:spPr>
          <a:xfrm>
            <a:off x="5821009" y="1498511"/>
            <a:ext cx="3238666" cy="3035456"/>
          </a:xfrm>
          <a:prstGeom prst="rect">
            <a:avLst/>
          </a:prstGeom>
        </p:spPr>
      </p:pic>
      <p:sp>
        <p:nvSpPr>
          <p:cNvPr id="8" name="文本框 7">
            <a:extLst>
              <a:ext uri="{FF2B5EF4-FFF2-40B4-BE49-F238E27FC236}">
                <a16:creationId xmlns:a16="http://schemas.microsoft.com/office/drawing/2014/main" id="{7BB15C3A-5895-3666-A635-EC727225FE08}"/>
              </a:ext>
            </a:extLst>
          </p:cNvPr>
          <p:cNvSpPr txBox="1"/>
          <p:nvPr/>
        </p:nvSpPr>
        <p:spPr>
          <a:xfrm>
            <a:off x="501363" y="4727247"/>
            <a:ext cx="9700969" cy="1754326"/>
          </a:xfrm>
          <a:prstGeom prst="rect">
            <a:avLst/>
          </a:prstGeom>
          <a:noFill/>
        </p:spPr>
        <p:txBody>
          <a:bodyPr wrap="square">
            <a:spAutoFit/>
          </a:bodyPr>
          <a:lstStyle/>
          <a:p>
            <a:r>
              <a:rPr lang="zh-CN" altLang="en-US" dirty="0"/>
              <a:t>静态类成员</a:t>
            </a:r>
            <a:r>
              <a:rPr lang="zh-CN" altLang="en-US" dirty="0">
                <a:solidFill>
                  <a:srgbClr val="290DB3"/>
                </a:solidFill>
              </a:rPr>
              <a:t>初始化是在方法文件中</a:t>
            </a:r>
            <a:r>
              <a:rPr lang="zh-CN" altLang="en-US" dirty="0"/>
              <a:t>，而不是在类声明文件中进行的</a:t>
            </a:r>
            <a:endParaRPr lang="en-US" altLang="zh-CN" dirty="0"/>
          </a:p>
          <a:p>
            <a:r>
              <a:rPr lang="zh-CN" altLang="en-US" dirty="0"/>
              <a:t>如果在头文件中进行初始化，将出现多个初始化语句副本，从而引发错误</a:t>
            </a:r>
            <a:endParaRPr lang="en-US" altLang="zh-CN" dirty="0"/>
          </a:p>
          <a:p>
            <a:endParaRPr lang="en-US" altLang="zh-CN" dirty="0"/>
          </a:p>
          <a:p>
            <a:r>
              <a:rPr lang="zh-CN" altLang="en-US" dirty="0"/>
              <a:t>静态类成员函数</a:t>
            </a:r>
            <a:r>
              <a:rPr lang="zh-CN" altLang="en-US" dirty="0">
                <a:solidFill>
                  <a:srgbClr val="290DB3"/>
                </a:solidFill>
              </a:rPr>
              <a:t>不能通过对象调用</a:t>
            </a:r>
            <a:r>
              <a:rPr lang="zh-CN" altLang="en-US" dirty="0"/>
              <a:t>，静态成员函数</a:t>
            </a:r>
            <a:r>
              <a:rPr lang="zh-CN" altLang="en-US" dirty="0">
                <a:solidFill>
                  <a:srgbClr val="290DB3"/>
                </a:solidFill>
              </a:rPr>
              <a:t>不能使用</a:t>
            </a:r>
            <a:r>
              <a:rPr lang="en-US" altLang="zh-CN" dirty="0">
                <a:solidFill>
                  <a:srgbClr val="290DB3"/>
                </a:solidFill>
              </a:rPr>
              <a:t>this</a:t>
            </a:r>
            <a:r>
              <a:rPr lang="zh-CN" altLang="en-US" dirty="0">
                <a:solidFill>
                  <a:srgbClr val="290DB3"/>
                </a:solidFill>
              </a:rPr>
              <a:t>指针</a:t>
            </a:r>
            <a:endParaRPr lang="en-US" altLang="zh-CN" dirty="0">
              <a:solidFill>
                <a:srgbClr val="290DB3"/>
              </a:solidFill>
            </a:endParaRPr>
          </a:p>
          <a:p>
            <a:pPr marL="285750" indent="-285750">
              <a:buFont typeface="Arial" panose="020B0604020202020204" pitchFamily="34" charset="0"/>
              <a:buChar char="•"/>
            </a:pPr>
            <a:r>
              <a:rPr lang="zh-CN" altLang="en-US" dirty="0"/>
              <a:t>如果在公有部分声明静态成员函数，则可以使用类名和作用域解析符调用</a:t>
            </a:r>
            <a:endParaRPr lang="en-US" altLang="zh-CN" dirty="0"/>
          </a:p>
          <a:p>
            <a:pPr marL="285750" indent="-285750">
              <a:buFont typeface="Arial" panose="020B0604020202020204" pitchFamily="34" charset="0"/>
              <a:buChar char="•"/>
            </a:pPr>
            <a:r>
              <a:rPr lang="zh-CN" altLang="en-US" dirty="0"/>
              <a:t>由于静态成员函数不与特定的对象相关联，因此只能使用静态数据成员</a:t>
            </a:r>
            <a:endParaRPr lang="en-US" altLang="zh-CN" dirty="0"/>
          </a:p>
        </p:txBody>
      </p:sp>
      <p:pic>
        <p:nvPicPr>
          <p:cNvPr id="4" name="图片 3">
            <a:extLst>
              <a:ext uri="{FF2B5EF4-FFF2-40B4-BE49-F238E27FC236}">
                <a16:creationId xmlns:a16="http://schemas.microsoft.com/office/drawing/2014/main" id="{165EA86F-AF3E-2C59-B0C7-7855C88F5D63}"/>
              </a:ext>
            </a:extLst>
          </p:cNvPr>
          <p:cNvPicPr>
            <a:picLocks noChangeAspect="1"/>
          </p:cNvPicPr>
          <p:nvPr/>
        </p:nvPicPr>
        <p:blipFill>
          <a:blip r:embed="rId4"/>
          <a:stretch>
            <a:fillRect/>
          </a:stretch>
        </p:blipFill>
        <p:spPr>
          <a:xfrm>
            <a:off x="1436790" y="1659579"/>
            <a:ext cx="3314870" cy="2863997"/>
          </a:xfrm>
          <a:prstGeom prst="rect">
            <a:avLst/>
          </a:prstGeom>
        </p:spPr>
      </p:pic>
      <p:sp>
        <p:nvSpPr>
          <p:cNvPr id="7" name="文本框 6">
            <a:extLst>
              <a:ext uri="{FF2B5EF4-FFF2-40B4-BE49-F238E27FC236}">
                <a16:creationId xmlns:a16="http://schemas.microsoft.com/office/drawing/2014/main" id="{4A154C6E-A9FE-6512-688F-9A80BEED260A}"/>
              </a:ext>
            </a:extLst>
          </p:cNvPr>
          <p:cNvSpPr txBox="1"/>
          <p:nvPr/>
        </p:nvSpPr>
        <p:spPr>
          <a:xfrm>
            <a:off x="501363" y="1009775"/>
            <a:ext cx="10330826" cy="369332"/>
          </a:xfrm>
          <a:prstGeom prst="rect">
            <a:avLst/>
          </a:prstGeom>
          <a:noFill/>
        </p:spPr>
        <p:txBody>
          <a:bodyPr wrap="square">
            <a:spAutoFit/>
          </a:bodyPr>
          <a:lstStyle/>
          <a:p>
            <a:r>
              <a:rPr lang="zh-CN" altLang="en-US" dirty="0"/>
              <a:t>静态类成员</a:t>
            </a:r>
            <a:r>
              <a:rPr lang="en-US" altLang="zh-CN" dirty="0"/>
              <a:t>——</a:t>
            </a:r>
            <a:r>
              <a:rPr lang="zh-CN" altLang="en-US" dirty="0"/>
              <a:t>将成员声明为静态的；静态类成员函数</a:t>
            </a:r>
            <a:r>
              <a:rPr lang="en-US" altLang="zh-CN" dirty="0"/>
              <a:t>——</a:t>
            </a:r>
            <a:r>
              <a:rPr lang="zh-CN" altLang="en-US" dirty="0"/>
              <a:t>将成员函数声明为静态的</a:t>
            </a:r>
          </a:p>
        </p:txBody>
      </p:sp>
    </p:spTree>
    <p:extLst>
      <p:ext uri="{BB962C8B-B14F-4D97-AF65-F5344CB8AC3E}">
        <p14:creationId xmlns:p14="http://schemas.microsoft.com/office/powerpoint/2010/main" val="2955791433"/>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特殊类成员函数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36</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698496" y="4938058"/>
            <a:ext cx="5650783" cy="646331"/>
          </a:xfrm>
          <a:prstGeom prst="rect">
            <a:avLst/>
          </a:prstGeom>
          <a:noFill/>
        </p:spPr>
        <p:txBody>
          <a:bodyPr wrap="square">
            <a:spAutoFit/>
          </a:bodyPr>
          <a:lstStyle/>
          <a:p>
            <a:r>
              <a:rPr lang="zh-CN" altLang="en-US" dirty="0"/>
              <a:t>隐式地址运算符返回调用对象的地址</a:t>
            </a:r>
            <a:r>
              <a:rPr lang="en-US" altLang="zh-CN" dirty="0"/>
              <a:t>(</a:t>
            </a:r>
            <a:r>
              <a:rPr lang="zh-CN" altLang="en-US" dirty="0"/>
              <a:t>即</a:t>
            </a:r>
            <a:r>
              <a:rPr lang="en-US" altLang="zh-CN" dirty="0"/>
              <a:t>this</a:t>
            </a:r>
            <a:r>
              <a:rPr lang="zh-CN" altLang="en-US" dirty="0"/>
              <a:t>指针的值</a:t>
            </a:r>
            <a:r>
              <a:rPr lang="en-US" altLang="zh-CN" dirty="0"/>
              <a:t>)</a:t>
            </a:r>
          </a:p>
          <a:p>
            <a:r>
              <a:rPr lang="zh-CN" altLang="en-US" dirty="0"/>
              <a:t>默认析构函数不执行任何操作</a:t>
            </a:r>
            <a:endParaRPr lang="en-US" altLang="zh-CN" dirty="0"/>
          </a:p>
        </p:txBody>
      </p:sp>
      <p:sp>
        <p:nvSpPr>
          <p:cNvPr id="6" name="文本框 5">
            <a:extLst>
              <a:ext uri="{FF2B5EF4-FFF2-40B4-BE49-F238E27FC236}">
                <a16:creationId xmlns:a16="http://schemas.microsoft.com/office/drawing/2014/main" id="{1BE5342C-0CF1-9DEF-F3E2-75DEDD3762DD}"/>
              </a:ext>
            </a:extLst>
          </p:cNvPr>
          <p:cNvSpPr txBox="1"/>
          <p:nvPr/>
        </p:nvSpPr>
        <p:spPr>
          <a:xfrm>
            <a:off x="698496" y="1475442"/>
            <a:ext cx="7181088" cy="2862322"/>
          </a:xfrm>
          <a:prstGeom prst="rect">
            <a:avLst/>
          </a:prstGeom>
          <a:noFill/>
        </p:spPr>
        <p:txBody>
          <a:bodyPr wrap="square">
            <a:spAutoFit/>
          </a:bodyPr>
          <a:lstStyle/>
          <a:p>
            <a:r>
              <a:rPr lang="zh-CN" altLang="en-US" dirty="0"/>
              <a:t>特殊成员函数，如果没有定义，</a:t>
            </a:r>
            <a:r>
              <a:rPr lang="en-US" altLang="zh-CN" dirty="0"/>
              <a:t>C++</a:t>
            </a:r>
            <a:r>
              <a:rPr lang="zh-CN" altLang="en-US" dirty="0"/>
              <a:t>将自动提供下面的成员函数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准确说，编译器将生成上述最后三个函数的定义</a:t>
            </a:r>
          </a:p>
        </p:txBody>
      </p:sp>
      <p:pic>
        <p:nvPicPr>
          <p:cNvPr id="8" name="图片 7">
            <a:extLst>
              <a:ext uri="{FF2B5EF4-FFF2-40B4-BE49-F238E27FC236}">
                <a16:creationId xmlns:a16="http://schemas.microsoft.com/office/drawing/2014/main" id="{608000D2-98DC-A7E3-7A51-73D18D6115E2}"/>
              </a:ext>
            </a:extLst>
          </p:cNvPr>
          <p:cNvPicPr>
            <a:picLocks noChangeAspect="1"/>
          </p:cNvPicPr>
          <p:nvPr/>
        </p:nvPicPr>
        <p:blipFill>
          <a:blip r:embed="rId3"/>
          <a:stretch>
            <a:fillRect/>
          </a:stretch>
        </p:blipFill>
        <p:spPr>
          <a:xfrm>
            <a:off x="4514587" y="1969930"/>
            <a:ext cx="2000353" cy="1873346"/>
          </a:xfrm>
          <a:prstGeom prst="rect">
            <a:avLst/>
          </a:prstGeom>
        </p:spPr>
      </p:pic>
    </p:spTree>
    <p:extLst>
      <p:ext uri="{BB962C8B-B14F-4D97-AF65-F5344CB8AC3E}">
        <p14:creationId xmlns:p14="http://schemas.microsoft.com/office/powerpoint/2010/main" val="1681229558"/>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默认构造函数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37</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615419" y="1349942"/>
            <a:ext cx="7055381" cy="369332"/>
          </a:xfrm>
          <a:prstGeom prst="rect">
            <a:avLst/>
          </a:prstGeom>
          <a:noFill/>
        </p:spPr>
        <p:txBody>
          <a:bodyPr wrap="square">
            <a:spAutoFit/>
          </a:bodyPr>
          <a:lstStyle/>
          <a:p>
            <a:r>
              <a:rPr lang="zh-CN" altLang="en-US" dirty="0"/>
              <a:t>如果没有提供任何构造函数，</a:t>
            </a:r>
            <a:r>
              <a:rPr lang="en-US" altLang="zh-CN" dirty="0"/>
              <a:t>C++</a:t>
            </a:r>
            <a:r>
              <a:rPr lang="zh-CN" altLang="en-US" dirty="0"/>
              <a:t>将创建默认构造函数</a:t>
            </a:r>
            <a:endParaRPr lang="en-US" altLang="zh-CN" dirty="0"/>
          </a:p>
        </p:txBody>
      </p:sp>
      <p:sp>
        <p:nvSpPr>
          <p:cNvPr id="4" name="文本框 3">
            <a:extLst>
              <a:ext uri="{FF2B5EF4-FFF2-40B4-BE49-F238E27FC236}">
                <a16:creationId xmlns:a16="http://schemas.microsoft.com/office/drawing/2014/main" id="{B6400D73-B002-CD21-A6DB-46B1D3D780D6}"/>
              </a:ext>
            </a:extLst>
          </p:cNvPr>
          <p:cNvSpPr txBox="1"/>
          <p:nvPr/>
        </p:nvSpPr>
        <p:spPr>
          <a:xfrm>
            <a:off x="615419" y="3024462"/>
            <a:ext cx="8868839" cy="369332"/>
          </a:xfrm>
          <a:prstGeom prst="rect">
            <a:avLst/>
          </a:prstGeom>
          <a:noFill/>
        </p:spPr>
        <p:txBody>
          <a:bodyPr wrap="square">
            <a:spAutoFit/>
          </a:bodyPr>
          <a:lstStyle/>
          <a:p>
            <a:r>
              <a:rPr lang="zh-CN" altLang="en-US" dirty="0"/>
              <a:t>默认构造函数使</a:t>
            </a:r>
            <a:r>
              <a:rPr lang="en-US" altLang="zh-CN" dirty="0" err="1"/>
              <a:t>Lunk</a:t>
            </a:r>
            <a:r>
              <a:rPr lang="zh-CN" altLang="en-US" dirty="0"/>
              <a:t>类似于一个常规的自动变量，它的值在初始化是未知的</a:t>
            </a:r>
            <a:endParaRPr lang="en-US" altLang="zh-CN" dirty="0"/>
          </a:p>
        </p:txBody>
      </p:sp>
      <p:sp>
        <p:nvSpPr>
          <p:cNvPr id="5" name="文本框 4">
            <a:extLst>
              <a:ext uri="{FF2B5EF4-FFF2-40B4-BE49-F238E27FC236}">
                <a16:creationId xmlns:a16="http://schemas.microsoft.com/office/drawing/2014/main" id="{DD3DB340-BD58-F0AB-7C06-159245724557}"/>
              </a:ext>
            </a:extLst>
          </p:cNvPr>
          <p:cNvSpPr txBox="1"/>
          <p:nvPr/>
        </p:nvSpPr>
        <p:spPr>
          <a:xfrm>
            <a:off x="615419" y="3666574"/>
            <a:ext cx="10816173" cy="646331"/>
          </a:xfrm>
          <a:prstGeom prst="rect">
            <a:avLst/>
          </a:prstGeom>
          <a:noFill/>
        </p:spPr>
        <p:txBody>
          <a:bodyPr wrap="square">
            <a:spAutoFit/>
          </a:bodyPr>
          <a:lstStyle/>
          <a:p>
            <a:r>
              <a:rPr lang="zh-CN" altLang="en-US" dirty="0"/>
              <a:t>如果定义了构造函数，</a:t>
            </a:r>
            <a:r>
              <a:rPr lang="en-US" altLang="zh-CN" dirty="0"/>
              <a:t>C++</a:t>
            </a:r>
            <a:r>
              <a:rPr lang="zh-CN" altLang="en-US" dirty="0"/>
              <a:t>将不会定义默认构造函数。如果希望在创建对象时不显示的对它进行初始化，必须显式的定义默认构造函数（没有参数的构造函数或参数均有默认值）</a:t>
            </a:r>
            <a:endParaRPr lang="en-US" altLang="zh-CN" dirty="0"/>
          </a:p>
        </p:txBody>
      </p:sp>
      <p:sp>
        <p:nvSpPr>
          <p:cNvPr id="7" name="文本框 6">
            <a:extLst>
              <a:ext uri="{FF2B5EF4-FFF2-40B4-BE49-F238E27FC236}">
                <a16:creationId xmlns:a16="http://schemas.microsoft.com/office/drawing/2014/main" id="{25BCCCE9-D6C8-68AD-6187-C8CDA8F3DFFF}"/>
              </a:ext>
            </a:extLst>
          </p:cNvPr>
          <p:cNvSpPr txBox="1"/>
          <p:nvPr/>
        </p:nvSpPr>
        <p:spPr>
          <a:xfrm>
            <a:off x="615419" y="5548621"/>
            <a:ext cx="5650783" cy="369332"/>
          </a:xfrm>
          <a:prstGeom prst="rect">
            <a:avLst/>
          </a:prstGeom>
          <a:noFill/>
        </p:spPr>
        <p:txBody>
          <a:bodyPr wrap="square">
            <a:spAutoFit/>
          </a:bodyPr>
          <a:lstStyle/>
          <a:p>
            <a:r>
              <a:rPr lang="zh-CN" altLang="en-US" dirty="0">
                <a:solidFill>
                  <a:srgbClr val="FF0000"/>
                </a:solidFill>
              </a:rPr>
              <a:t>只能有一个</a:t>
            </a:r>
            <a:r>
              <a:rPr lang="zh-CN" altLang="en-US" dirty="0"/>
              <a:t>默认构造函数，否则将存在</a:t>
            </a:r>
            <a:r>
              <a:rPr lang="zh-CN" altLang="en-US" dirty="0">
                <a:solidFill>
                  <a:srgbClr val="FF0000"/>
                </a:solidFill>
              </a:rPr>
              <a:t>二义性</a:t>
            </a:r>
            <a:endParaRPr lang="en-US" altLang="zh-CN" dirty="0">
              <a:solidFill>
                <a:srgbClr val="FF0000"/>
              </a:solidFill>
            </a:endParaRPr>
          </a:p>
        </p:txBody>
      </p:sp>
      <p:pic>
        <p:nvPicPr>
          <p:cNvPr id="9" name="图片 8">
            <a:extLst>
              <a:ext uri="{FF2B5EF4-FFF2-40B4-BE49-F238E27FC236}">
                <a16:creationId xmlns:a16="http://schemas.microsoft.com/office/drawing/2014/main" id="{B6B87C74-E1B3-9723-D405-546CC18384E9}"/>
              </a:ext>
            </a:extLst>
          </p:cNvPr>
          <p:cNvPicPr>
            <a:picLocks noChangeAspect="1"/>
          </p:cNvPicPr>
          <p:nvPr/>
        </p:nvPicPr>
        <p:blipFill>
          <a:blip r:embed="rId3"/>
          <a:stretch>
            <a:fillRect/>
          </a:stretch>
        </p:blipFill>
        <p:spPr>
          <a:xfrm>
            <a:off x="4562425" y="1786432"/>
            <a:ext cx="1949550" cy="965250"/>
          </a:xfrm>
          <a:prstGeom prst="rect">
            <a:avLst/>
          </a:prstGeom>
        </p:spPr>
      </p:pic>
      <p:pic>
        <p:nvPicPr>
          <p:cNvPr id="14" name="图片 13">
            <a:extLst>
              <a:ext uri="{FF2B5EF4-FFF2-40B4-BE49-F238E27FC236}">
                <a16:creationId xmlns:a16="http://schemas.microsoft.com/office/drawing/2014/main" id="{539039E6-4444-EB47-8E7C-4FC237F22FE3}"/>
              </a:ext>
            </a:extLst>
          </p:cNvPr>
          <p:cNvPicPr>
            <a:picLocks noChangeAspect="1"/>
          </p:cNvPicPr>
          <p:nvPr/>
        </p:nvPicPr>
        <p:blipFill>
          <a:blip r:embed="rId4"/>
          <a:stretch>
            <a:fillRect/>
          </a:stretch>
        </p:blipFill>
        <p:spPr>
          <a:xfrm>
            <a:off x="4054399" y="4509867"/>
            <a:ext cx="2965602" cy="977950"/>
          </a:xfrm>
          <a:prstGeom prst="rect">
            <a:avLst/>
          </a:prstGeom>
        </p:spPr>
      </p:pic>
    </p:spTree>
    <p:extLst>
      <p:ext uri="{BB962C8B-B14F-4D97-AF65-F5344CB8AC3E}">
        <p14:creationId xmlns:p14="http://schemas.microsoft.com/office/powerpoint/2010/main" val="334081677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复制构造函数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38</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501364" y="990530"/>
            <a:ext cx="10671838" cy="646331"/>
          </a:xfrm>
          <a:prstGeom prst="rect">
            <a:avLst/>
          </a:prstGeom>
          <a:noFill/>
        </p:spPr>
        <p:txBody>
          <a:bodyPr wrap="square">
            <a:spAutoFit/>
          </a:bodyPr>
          <a:lstStyle/>
          <a:p>
            <a:r>
              <a:rPr lang="zh-CN" altLang="en-US" dirty="0"/>
              <a:t>复制构造函数</a:t>
            </a:r>
            <a:r>
              <a:rPr lang="en-US" altLang="zh-CN" dirty="0"/>
              <a:t>——</a:t>
            </a:r>
            <a:r>
              <a:rPr lang="zh-CN" altLang="en-US" dirty="0"/>
              <a:t>用于将一个对象复制到新创建的对象时</a:t>
            </a:r>
            <a:endParaRPr lang="en-US" altLang="zh-CN" dirty="0"/>
          </a:p>
          <a:p>
            <a:r>
              <a:rPr lang="zh-CN" altLang="en-US" dirty="0"/>
              <a:t>也就是说，它用于</a:t>
            </a:r>
            <a:r>
              <a:rPr lang="zh-CN" altLang="en-US" dirty="0">
                <a:solidFill>
                  <a:srgbClr val="290DB3"/>
                </a:solidFill>
              </a:rPr>
              <a:t>初始化过程中</a:t>
            </a:r>
            <a:r>
              <a:rPr lang="en-US" altLang="zh-CN" dirty="0"/>
              <a:t>(</a:t>
            </a:r>
            <a:r>
              <a:rPr lang="zh-CN" altLang="en-US" dirty="0"/>
              <a:t>包括按值传递参数</a:t>
            </a:r>
            <a:r>
              <a:rPr lang="en-US" altLang="zh-CN" dirty="0"/>
              <a:t>)</a:t>
            </a:r>
            <a:r>
              <a:rPr lang="zh-CN" altLang="en-US" dirty="0"/>
              <a:t>，而不是常规的复制过程中</a:t>
            </a:r>
            <a:endParaRPr lang="en-US" altLang="zh-CN" dirty="0"/>
          </a:p>
        </p:txBody>
      </p:sp>
      <p:sp>
        <p:nvSpPr>
          <p:cNvPr id="4" name="文本框 3">
            <a:extLst>
              <a:ext uri="{FF2B5EF4-FFF2-40B4-BE49-F238E27FC236}">
                <a16:creationId xmlns:a16="http://schemas.microsoft.com/office/drawing/2014/main" id="{B6400D73-B002-CD21-A6DB-46B1D3D780D6}"/>
              </a:ext>
            </a:extLst>
          </p:cNvPr>
          <p:cNvSpPr txBox="1"/>
          <p:nvPr/>
        </p:nvSpPr>
        <p:spPr>
          <a:xfrm>
            <a:off x="501364" y="2960414"/>
            <a:ext cx="5650783" cy="369332"/>
          </a:xfrm>
          <a:prstGeom prst="rect">
            <a:avLst/>
          </a:prstGeom>
          <a:noFill/>
        </p:spPr>
        <p:txBody>
          <a:bodyPr wrap="square">
            <a:spAutoFit/>
          </a:bodyPr>
          <a:lstStyle/>
          <a:p>
            <a:r>
              <a:rPr lang="zh-CN" altLang="en-US" dirty="0"/>
              <a:t>它接受一个指向</a:t>
            </a:r>
            <a:r>
              <a:rPr lang="zh-CN" altLang="en-US" dirty="0">
                <a:solidFill>
                  <a:srgbClr val="290DB3"/>
                </a:solidFill>
              </a:rPr>
              <a:t>类对象的常量引用</a:t>
            </a:r>
            <a:r>
              <a:rPr lang="zh-CN" altLang="en-US" dirty="0"/>
              <a:t>作为参数</a:t>
            </a:r>
            <a:endParaRPr lang="en-US" altLang="zh-CN" dirty="0"/>
          </a:p>
        </p:txBody>
      </p:sp>
      <p:pic>
        <p:nvPicPr>
          <p:cNvPr id="7" name="图片 6">
            <a:extLst>
              <a:ext uri="{FF2B5EF4-FFF2-40B4-BE49-F238E27FC236}">
                <a16:creationId xmlns:a16="http://schemas.microsoft.com/office/drawing/2014/main" id="{030FC65A-2928-ED1F-BCE3-1A048920D22E}"/>
              </a:ext>
            </a:extLst>
          </p:cNvPr>
          <p:cNvPicPr>
            <a:picLocks noChangeAspect="1"/>
          </p:cNvPicPr>
          <p:nvPr/>
        </p:nvPicPr>
        <p:blipFill>
          <a:blip r:embed="rId3"/>
          <a:stretch>
            <a:fillRect/>
          </a:stretch>
        </p:blipFill>
        <p:spPr>
          <a:xfrm>
            <a:off x="4078726" y="2279085"/>
            <a:ext cx="3492679" cy="533427"/>
          </a:xfrm>
          <a:prstGeom prst="rect">
            <a:avLst/>
          </a:prstGeom>
        </p:spPr>
      </p:pic>
      <p:sp>
        <p:nvSpPr>
          <p:cNvPr id="10" name="文本框 9">
            <a:extLst>
              <a:ext uri="{FF2B5EF4-FFF2-40B4-BE49-F238E27FC236}">
                <a16:creationId xmlns:a16="http://schemas.microsoft.com/office/drawing/2014/main" id="{F7C9982F-0C6B-4F40-D02D-F59DD3E29A3F}"/>
              </a:ext>
            </a:extLst>
          </p:cNvPr>
          <p:cNvSpPr txBox="1"/>
          <p:nvPr/>
        </p:nvSpPr>
        <p:spPr>
          <a:xfrm>
            <a:off x="501364" y="1753153"/>
            <a:ext cx="6104466" cy="369332"/>
          </a:xfrm>
          <a:prstGeom prst="rect">
            <a:avLst/>
          </a:prstGeom>
          <a:noFill/>
        </p:spPr>
        <p:txBody>
          <a:bodyPr wrap="square">
            <a:spAutoFit/>
          </a:bodyPr>
          <a:lstStyle/>
          <a:p>
            <a:r>
              <a:rPr lang="zh-CN" altLang="en-US" dirty="0"/>
              <a:t>类的复制构造函数原型通常如下：</a:t>
            </a:r>
          </a:p>
        </p:txBody>
      </p:sp>
      <p:sp>
        <p:nvSpPr>
          <p:cNvPr id="18" name="文本框 17">
            <a:extLst>
              <a:ext uri="{FF2B5EF4-FFF2-40B4-BE49-F238E27FC236}">
                <a16:creationId xmlns:a16="http://schemas.microsoft.com/office/drawing/2014/main" id="{F8C248F1-05C9-2B4B-EA27-5FC19660D04E}"/>
              </a:ext>
            </a:extLst>
          </p:cNvPr>
          <p:cNvSpPr txBox="1"/>
          <p:nvPr/>
        </p:nvSpPr>
        <p:spPr>
          <a:xfrm>
            <a:off x="501364" y="5267305"/>
            <a:ext cx="9294379" cy="1200329"/>
          </a:xfrm>
          <a:prstGeom prst="rect">
            <a:avLst/>
          </a:prstGeom>
          <a:noFill/>
        </p:spPr>
        <p:txBody>
          <a:bodyPr wrap="square">
            <a:spAutoFit/>
          </a:bodyPr>
          <a:lstStyle/>
          <a:p>
            <a:pPr marL="0" algn="l" rtl="0" latinLnBrk="0">
              <a:spcBef>
                <a:spcPts val="0"/>
              </a:spcBef>
              <a:spcAft>
                <a:spcPts val="0"/>
              </a:spcAft>
            </a:pPr>
            <a:r>
              <a:rPr lang="zh-CN" altLang="en-US" b="0" i="0" dirty="0">
                <a:solidFill>
                  <a:srgbClr val="000000"/>
                </a:solidFill>
                <a:effectLst/>
                <a:latin typeface="+mn-ea"/>
              </a:rPr>
              <a:t>每当程序生成了</a:t>
            </a:r>
            <a:r>
              <a:rPr lang="zh-CN" altLang="en-US" b="0" i="0" dirty="0">
                <a:solidFill>
                  <a:srgbClr val="290DB3"/>
                </a:solidFill>
                <a:effectLst/>
                <a:latin typeface="+mn-ea"/>
              </a:rPr>
              <a:t>对象副本</a:t>
            </a:r>
            <a:r>
              <a:rPr lang="zh-CN" altLang="en-US" b="0" i="0" dirty="0">
                <a:solidFill>
                  <a:srgbClr val="000000"/>
                </a:solidFill>
                <a:effectLst/>
                <a:latin typeface="+mn-ea"/>
              </a:rPr>
              <a:t>时，编译器都将使用复制构造函数</a:t>
            </a:r>
          </a:p>
          <a:p>
            <a:pPr algn="l"/>
            <a:r>
              <a:rPr lang="zh-CN" altLang="en-US" b="0" i="0" dirty="0">
                <a:solidFill>
                  <a:srgbClr val="000000"/>
                </a:solidFill>
                <a:effectLst/>
                <a:latin typeface="+mn-ea"/>
              </a:rPr>
              <a:t>具体说，当函数</a:t>
            </a:r>
            <a:r>
              <a:rPr lang="zh-CN" altLang="en-US" b="0" i="0" dirty="0">
                <a:solidFill>
                  <a:srgbClr val="290DB3"/>
                </a:solidFill>
                <a:effectLst/>
                <a:latin typeface="+mn-ea"/>
              </a:rPr>
              <a:t>按值传递对象或函数返回对象</a:t>
            </a:r>
            <a:r>
              <a:rPr lang="zh-CN" altLang="en-US" b="0" i="0" dirty="0">
                <a:solidFill>
                  <a:srgbClr val="000000"/>
                </a:solidFill>
                <a:effectLst/>
                <a:latin typeface="+mn-ea"/>
              </a:rPr>
              <a:t>时，都将使用复制构造函数</a:t>
            </a:r>
          </a:p>
          <a:p>
            <a:pPr marL="0" algn="l" rtl="0" latinLnBrk="0">
              <a:spcBef>
                <a:spcPts val="0"/>
              </a:spcBef>
              <a:spcAft>
                <a:spcPts val="0"/>
              </a:spcAft>
            </a:pPr>
            <a:r>
              <a:rPr lang="zh-CN" altLang="en-US" b="0" i="0" dirty="0">
                <a:solidFill>
                  <a:srgbClr val="000000"/>
                </a:solidFill>
                <a:effectLst/>
                <a:latin typeface="+mn-ea"/>
              </a:rPr>
              <a:t>按值传递意味着创建原始变量的一个副本</a:t>
            </a:r>
          </a:p>
          <a:p>
            <a:pPr algn="l"/>
            <a:r>
              <a:rPr lang="zh-CN" altLang="en-US" b="0" i="0" dirty="0">
                <a:solidFill>
                  <a:srgbClr val="000000"/>
                </a:solidFill>
                <a:effectLst/>
                <a:latin typeface="+mn-ea"/>
              </a:rPr>
              <a:t>编译器</a:t>
            </a:r>
            <a:r>
              <a:rPr lang="zh-CN" altLang="en-US" b="0" i="0" dirty="0">
                <a:solidFill>
                  <a:srgbClr val="290DB3"/>
                </a:solidFill>
                <a:effectLst/>
                <a:latin typeface="+mn-ea"/>
              </a:rPr>
              <a:t>生成临时对象</a:t>
            </a:r>
            <a:r>
              <a:rPr lang="zh-CN" altLang="en-US" b="0" i="0" dirty="0">
                <a:solidFill>
                  <a:srgbClr val="000000"/>
                </a:solidFill>
                <a:effectLst/>
                <a:latin typeface="+mn-ea"/>
              </a:rPr>
              <a:t>时，也将使用复制构造函数</a:t>
            </a:r>
          </a:p>
        </p:txBody>
      </p:sp>
      <p:sp>
        <p:nvSpPr>
          <p:cNvPr id="22" name="文本框 21">
            <a:extLst>
              <a:ext uri="{FF2B5EF4-FFF2-40B4-BE49-F238E27FC236}">
                <a16:creationId xmlns:a16="http://schemas.microsoft.com/office/drawing/2014/main" id="{8D887972-C3F0-2939-FBB8-65B084C724EB}"/>
              </a:ext>
            </a:extLst>
          </p:cNvPr>
          <p:cNvSpPr txBox="1"/>
          <p:nvPr/>
        </p:nvSpPr>
        <p:spPr>
          <a:xfrm>
            <a:off x="8861293" y="3583526"/>
            <a:ext cx="2899833" cy="1477328"/>
          </a:xfrm>
          <a:prstGeom prst="rect">
            <a:avLst/>
          </a:prstGeom>
          <a:noFill/>
          <a:ln>
            <a:noFill/>
          </a:ln>
        </p:spPr>
        <p:txBody>
          <a:bodyPr wrap="square">
            <a:spAutoFit/>
          </a:bodyPr>
          <a:lstStyle/>
          <a:p>
            <a:r>
              <a:rPr lang="zh-CN" altLang="en-US" dirty="0">
                <a:latin typeface="楷体" panose="02010609060101010101" pitchFamily="49" charset="-122"/>
                <a:ea typeface="楷体" panose="02010609060101010101" pitchFamily="49" charset="-122"/>
              </a:rPr>
              <a:t>由于按值传递对象将调用复制构造函数，因此应该按</a:t>
            </a:r>
            <a:r>
              <a:rPr lang="zh-CN" altLang="en-US" dirty="0">
                <a:solidFill>
                  <a:srgbClr val="FF0000"/>
                </a:solidFill>
                <a:latin typeface="楷体" panose="02010609060101010101" pitchFamily="49" charset="-122"/>
                <a:ea typeface="楷体" panose="02010609060101010101" pitchFamily="49" charset="-122"/>
              </a:rPr>
              <a:t>引用传递对象</a:t>
            </a:r>
            <a:r>
              <a:rPr lang="zh-CN" altLang="en-US" dirty="0">
                <a:latin typeface="楷体" panose="02010609060101010101" pitchFamily="49" charset="-122"/>
                <a:ea typeface="楷体" panose="02010609060101010101" pitchFamily="49" charset="-122"/>
              </a:rPr>
              <a:t>，节省调用构造函数的时间以及以及存储新对象的空间</a:t>
            </a:r>
            <a:endParaRPr lang="en-US" altLang="zh-CN" dirty="0">
              <a:latin typeface="楷体" panose="02010609060101010101" pitchFamily="49" charset="-122"/>
              <a:ea typeface="楷体" panose="02010609060101010101" pitchFamily="49" charset="-122"/>
            </a:endParaRPr>
          </a:p>
        </p:txBody>
      </p:sp>
      <p:pic>
        <p:nvPicPr>
          <p:cNvPr id="24" name="图片 23">
            <a:extLst>
              <a:ext uri="{FF2B5EF4-FFF2-40B4-BE49-F238E27FC236}">
                <a16:creationId xmlns:a16="http://schemas.microsoft.com/office/drawing/2014/main" id="{42CD9BAE-E110-AB00-2A9B-252A834D9D0F}"/>
              </a:ext>
            </a:extLst>
          </p:cNvPr>
          <p:cNvPicPr>
            <a:picLocks noChangeAspect="1"/>
          </p:cNvPicPr>
          <p:nvPr/>
        </p:nvPicPr>
        <p:blipFill>
          <a:blip r:embed="rId4"/>
          <a:stretch>
            <a:fillRect/>
          </a:stretch>
        </p:blipFill>
        <p:spPr>
          <a:xfrm>
            <a:off x="3564469" y="3385622"/>
            <a:ext cx="5004057" cy="1765391"/>
          </a:xfrm>
          <a:prstGeom prst="rect">
            <a:avLst/>
          </a:prstGeom>
        </p:spPr>
      </p:pic>
    </p:spTree>
    <p:extLst>
      <p:ext uri="{BB962C8B-B14F-4D97-AF65-F5344CB8AC3E}">
        <p14:creationId xmlns:p14="http://schemas.microsoft.com/office/powerpoint/2010/main" val="3480197802"/>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复制构造函数</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39</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501364" y="1053608"/>
            <a:ext cx="10671838" cy="369332"/>
          </a:xfrm>
          <a:prstGeom prst="rect">
            <a:avLst/>
          </a:prstGeom>
          <a:noFill/>
        </p:spPr>
        <p:txBody>
          <a:bodyPr wrap="square">
            <a:spAutoFit/>
          </a:bodyPr>
          <a:lstStyle/>
          <a:p>
            <a:r>
              <a:rPr lang="zh-CN" altLang="en-US" dirty="0"/>
              <a:t>默认的复制构造函数的功能</a:t>
            </a:r>
            <a:r>
              <a:rPr lang="en-US" altLang="zh-CN" dirty="0"/>
              <a:t>——</a:t>
            </a:r>
            <a:r>
              <a:rPr lang="zh-CN" altLang="en-US" dirty="0"/>
              <a:t>逐个赋值给静态成员的值</a:t>
            </a:r>
            <a:r>
              <a:rPr lang="en-US" altLang="zh-CN" dirty="0"/>
              <a:t>(</a:t>
            </a:r>
            <a:r>
              <a:rPr lang="zh-CN" altLang="en-US" dirty="0">
                <a:solidFill>
                  <a:srgbClr val="FF0000"/>
                </a:solidFill>
              </a:rPr>
              <a:t>浅复制</a:t>
            </a:r>
            <a:r>
              <a:rPr lang="en-US" altLang="zh-CN" dirty="0"/>
              <a:t>)</a:t>
            </a:r>
          </a:p>
        </p:txBody>
      </p:sp>
      <p:sp>
        <p:nvSpPr>
          <p:cNvPr id="4" name="文本框 3">
            <a:extLst>
              <a:ext uri="{FF2B5EF4-FFF2-40B4-BE49-F238E27FC236}">
                <a16:creationId xmlns:a16="http://schemas.microsoft.com/office/drawing/2014/main" id="{B6400D73-B002-CD21-A6DB-46B1D3D780D6}"/>
              </a:ext>
            </a:extLst>
          </p:cNvPr>
          <p:cNvSpPr txBox="1"/>
          <p:nvPr/>
        </p:nvSpPr>
        <p:spPr>
          <a:xfrm>
            <a:off x="501364" y="3568924"/>
            <a:ext cx="7968765" cy="369332"/>
          </a:xfrm>
          <a:prstGeom prst="rect">
            <a:avLst/>
          </a:prstGeom>
          <a:noFill/>
        </p:spPr>
        <p:txBody>
          <a:bodyPr wrap="square">
            <a:spAutoFit/>
          </a:bodyPr>
          <a:lstStyle/>
          <a:p>
            <a:r>
              <a:rPr lang="zh-CN" altLang="en-US" dirty="0"/>
              <a:t>复制的</a:t>
            </a:r>
            <a:r>
              <a:rPr lang="zh-CN" altLang="en-US" dirty="0">
                <a:solidFill>
                  <a:srgbClr val="FF0000"/>
                </a:solidFill>
              </a:rPr>
              <a:t>不是字符串</a:t>
            </a:r>
            <a:r>
              <a:rPr lang="zh-CN" altLang="en-US" dirty="0"/>
              <a:t>，而是一个指向字符串的指针</a:t>
            </a:r>
            <a:endParaRPr lang="en-US" altLang="zh-CN" dirty="0"/>
          </a:p>
        </p:txBody>
      </p:sp>
      <p:pic>
        <p:nvPicPr>
          <p:cNvPr id="7" name="图片 6">
            <a:extLst>
              <a:ext uri="{FF2B5EF4-FFF2-40B4-BE49-F238E27FC236}">
                <a16:creationId xmlns:a16="http://schemas.microsoft.com/office/drawing/2014/main" id="{C0CB24D1-50DE-C28C-F31E-522FECC457E4}"/>
              </a:ext>
            </a:extLst>
          </p:cNvPr>
          <p:cNvPicPr>
            <a:picLocks noChangeAspect="1"/>
          </p:cNvPicPr>
          <p:nvPr/>
        </p:nvPicPr>
        <p:blipFill>
          <a:blip r:embed="rId3"/>
          <a:stretch>
            <a:fillRect/>
          </a:stretch>
        </p:blipFill>
        <p:spPr>
          <a:xfrm>
            <a:off x="3065364" y="1461160"/>
            <a:ext cx="5594638" cy="2019404"/>
          </a:xfrm>
          <a:prstGeom prst="rect">
            <a:avLst/>
          </a:prstGeom>
        </p:spPr>
      </p:pic>
      <p:pic>
        <p:nvPicPr>
          <p:cNvPr id="13" name="图片 12">
            <a:extLst>
              <a:ext uri="{FF2B5EF4-FFF2-40B4-BE49-F238E27FC236}">
                <a16:creationId xmlns:a16="http://schemas.microsoft.com/office/drawing/2014/main" id="{F52ED717-8BA4-B9C9-FEAE-9D248819FEA5}"/>
              </a:ext>
            </a:extLst>
          </p:cNvPr>
          <p:cNvPicPr>
            <a:picLocks noChangeAspect="1"/>
          </p:cNvPicPr>
          <p:nvPr/>
        </p:nvPicPr>
        <p:blipFill>
          <a:blip r:embed="rId4"/>
          <a:stretch>
            <a:fillRect/>
          </a:stretch>
        </p:blipFill>
        <p:spPr>
          <a:xfrm>
            <a:off x="3579740" y="3982436"/>
            <a:ext cx="4565885" cy="1784442"/>
          </a:xfrm>
          <a:prstGeom prst="rect">
            <a:avLst/>
          </a:prstGeom>
        </p:spPr>
      </p:pic>
      <p:sp>
        <p:nvSpPr>
          <p:cNvPr id="14" name="文本框 13">
            <a:extLst>
              <a:ext uri="{FF2B5EF4-FFF2-40B4-BE49-F238E27FC236}">
                <a16:creationId xmlns:a16="http://schemas.microsoft.com/office/drawing/2014/main" id="{C39FEC89-ECC3-130A-F94C-4CA992EF8F62}"/>
              </a:ext>
            </a:extLst>
          </p:cNvPr>
          <p:cNvSpPr txBox="1"/>
          <p:nvPr/>
        </p:nvSpPr>
        <p:spPr>
          <a:xfrm>
            <a:off x="501364" y="5811058"/>
            <a:ext cx="11354663" cy="646331"/>
          </a:xfrm>
          <a:prstGeom prst="rect">
            <a:avLst/>
          </a:prstGeom>
          <a:noFill/>
        </p:spPr>
        <p:txBody>
          <a:bodyPr wrap="square">
            <a:spAutoFit/>
          </a:bodyPr>
          <a:lstStyle/>
          <a:p>
            <a:r>
              <a:rPr lang="zh-CN" altLang="en-US" dirty="0"/>
              <a:t>如果类中包含了使用</a:t>
            </a:r>
            <a:r>
              <a:rPr lang="en-US" altLang="zh-CN" dirty="0">
                <a:solidFill>
                  <a:srgbClr val="290DB3"/>
                </a:solidFill>
              </a:rPr>
              <a:t>new</a:t>
            </a:r>
            <a:r>
              <a:rPr lang="zh-CN" altLang="en-US" dirty="0">
                <a:solidFill>
                  <a:srgbClr val="290DB3"/>
                </a:solidFill>
              </a:rPr>
              <a:t>初始化的指针成员</a:t>
            </a:r>
            <a:r>
              <a:rPr lang="zh-CN" altLang="en-US" dirty="0"/>
              <a:t>，应当定义一个复制构造函数，以复制指向的数据，而不是指针，这被称为</a:t>
            </a:r>
            <a:r>
              <a:rPr lang="zh-CN" altLang="en-US" dirty="0">
                <a:solidFill>
                  <a:srgbClr val="FF0000"/>
                </a:solidFill>
              </a:rPr>
              <a:t>深度复制</a:t>
            </a:r>
            <a:endParaRPr lang="en-US" altLang="zh-CN" dirty="0">
              <a:solidFill>
                <a:srgbClr val="FF0000"/>
              </a:solidFill>
            </a:endParaRPr>
          </a:p>
        </p:txBody>
      </p:sp>
    </p:spTree>
    <p:extLst>
      <p:ext uri="{BB962C8B-B14F-4D97-AF65-F5344CB8AC3E}">
        <p14:creationId xmlns:p14="http://schemas.microsoft.com/office/powerpoint/2010/main" val="3628145799"/>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en-US" altLang="zh-CN" dirty="0">
                <a:latin typeface="Arial" panose="020B0604020202020204" pitchFamily="34" charset="0"/>
                <a:ea typeface="思源黑体 CN Medium" panose="020B0600000000000000" pitchFamily="34" charset="-122"/>
                <a:cs typeface="Arial" panose="020B0604020202020204" pitchFamily="34" charset="0"/>
              </a:rPr>
              <a:t>C</a:t>
            </a:r>
            <a:r>
              <a:rPr lang="zh-CN" altLang="en-US" dirty="0">
                <a:latin typeface="Arial" panose="020B0604020202020204" pitchFamily="34" charset="0"/>
                <a:ea typeface="思源黑体 CN Medium" panose="020B0600000000000000" pitchFamily="34" charset="-122"/>
                <a:cs typeface="Arial" panose="020B0604020202020204" pitchFamily="34" charset="0"/>
              </a:rPr>
              <a:t>和</a:t>
            </a:r>
            <a:r>
              <a:rPr lang="en-US" altLang="zh-CN" dirty="0">
                <a:latin typeface="Arial" panose="020B0604020202020204" pitchFamily="34" charset="0"/>
                <a:ea typeface="思源黑体 CN Medium" panose="020B0600000000000000" pitchFamily="34" charset="-122"/>
                <a:cs typeface="Arial" panose="020B0604020202020204" pitchFamily="34" charset="0"/>
              </a:rPr>
              <a:t>C++</a:t>
            </a:r>
            <a:endParaRPr lang="zh-CN" altLang="en-US" dirty="0">
              <a:latin typeface="Arial" panose="020B0604020202020204" pitchFamily="34" charset="0"/>
              <a:ea typeface="思源黑体 CN Medium" panose="020B0600000000000000"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a:t>
            </a:fld>
            <a:endParaRPr lang="en-US" altLang="zh-CN"/>
          </a:p>
        </p:txBody>
      </p:sp>
      <p:sp>
        <p:nvSpPr>
          <p:cNvPr id="6" name="文本框 5">
            <a:extLst>
              <a:ext uri="{FF2B5EF4-FFF2-40B4-BE49-F238E27FC236}">
                <a16:creationId xmlns:a16="http://schemas.microsoft.com/office/drawing/2014/main" id="{2EC7A47F-84EE-109A-4367-8A2C3BF17954}"/>
              </a:ext>
            </a:extLst>
          </p:cNvPr>
          <p:cNvSpPr txBox="1"/>
          <p:nvPr/>
        </p:nvSpPr>
        <p:spPr>
          <a:xfrm>
            <a:off x="501364" y="1976043"/>
            <a:ext cx="8310037" cy="369332"/>
          </a:xfrm>
          <a:prstGeom prst="rect">
            <a:avLst/>
          </a:prstGeom>
          <a:noFill/>
        </p:spPr>
        <p:txBody>
          <a:bodyPr wrap="square">
            <a:spAutoFit/>
          </a:bodyPr>
          <a:lstStyle/>
          <a:p>
            <a:r>
              <a:rPr lang="zh-CN" altLang="en-US" dirty="0"/>
              <a:t>在C语言中，其理念是将大型程序分解成小型、便于管理的任务，面向过程</a:t>
            </a:r>
          </a:p>
        </p:txBody>
      </p:sp>
      <p:sp>
        <p:nvSpPr>
          <p:cNvPr id="8" name="文本框 7">
            <a:extLst>
              <a:ext uri="{FF2B5EF4-FFF2-40B4-BE49-F238E27FC236}">
                <a16:creationId xmlns:a16="http://schemas.microsoft.com/office/drawing/2014/main" id="{F21CF3C3-9559-DF7E-24BD-7608712CA400}"/>
              </a:ext>
            </a:extLst>
          </p:cNvPr>
          <p:cNvSpPr txBox="1"/>
          <p:nvPr/>
        </p:nvSpPr>
        <p:spPr>
          <a:xfrm>
            <a:off x="501364" y="2688360"/>
            <a:ext cx="10945569" cy="646331"/>
          </a:xfrm>
          <a:prstGeom prst="rect">
            <a:avLst/>
          </a:prstGeom>
          <a:noFill/>
        </p:spPr>
        <p:txBody>
          <a:bodyPr wrap="square">
            <a:spAutoFit/>
          </a:bodyPr>
          <a:lstStyle/>
          <a:p>
            <a:r>
              <a:rPr lang="zh-CN" altLang="en-US" dirty="0"/>
              <a:t>C语言的设计有助于使用这种方法，它鼓励程序员开发程序单元（函数）来表示各个任务模块。</a:t>
            </a:r>
            <a:endParaRPr lang="en-US" altLang="zh-CN" dirty="0"/>
          </a:p>
          <a:p>
            <a:r>
              <a:rPr lang="zh-CN" altLang="en-US" dirty="0"/>
              <a:t>结构化编程技术反映了过程性编程的思想，根据执行的操作来构思一个程序</a:t>
            </a:r>
          </a:p>
        </p:txBody>
      </p:sp>
      <p:sp>
        <p:nvSpPr>
          <p:cNvPr id="12" name="文本框 11">
            <a:extLst>
              <a:ext uri="{FF2B5EF4-FFF2-40B4-BE49-F238E27FC236}">
                <a16:creationId xmlns:a16="http://schemas.microsoft.com/office/drawing/2014/main" id="{83460F36-AE74-DD4C-9500-DF80D1D4DB7D}"/>
              </a:ext>
            </a:extLst>
          </p:cNvPr>
          <p:cNvSpPr txBox="1"/>
          <p:nvPr/>
        </p:nvSpPr>
        <p:spPr>
          <a:xfrm>
            <a:off x="501364" y="3740834"/>
            <a:ext cx="10733903" cy="646331"/>
          </a:xfrm>
          <a:prstGeom prst="rect">
            <a:avLst/>
          </a:prstGeom>
          <a:noFill/>
        </p:spPr>
        <p:txBody>
          <a:bodyPr wrap="square">
            <a:spAutoFit/>
          </a:bodyPr>
          <a:lstStyle/>
          <a:p>
            <a:r>
              <a:rPr lang="zh-CN" altLang="en-US" dirty="0"/>
              <a:t>与强调算法的过程性编程不同的是，OOP强调的是数据。OOP不像过程性编程那样，试图使问题满足语言的过程性方法，而是试图让语言来满足问题的要求。其理念是设计与问题的本质特性相对应的数据格式。</a:t>
            </a:r>
          </a:p>
        </p:txBody>
      </p:sp>
      <p:sp>
        <p:nvSpPr>
          <p:cNvPr id="18" name="文本框 17">
            <a:extLst>
              <a:ext uri="{FF2B5EF4-FFF2-40B4-BE49-F238E27FC236}">
                <a16:creationId xmlns:a16="http://schemas.microsoft.com/office/drawing/2014/main" id="{D79A73D9-37A4-2F29-A53C-1B53B297FB4D}"/>
              </a:ext>
            </a:extLst>
          </p:cNvPr>
          <p:cNvSpPr txBox="1"/>
          <p:nvPr/>
        </p:nvSpPr>
        <p:spPr>
          <a:xfrm>
            <a:off x="501364" y="4820161"/>
            <a:ext cx="9565503" cy="369332"/>
          </a:xfrm>
          <a:prstGeom prst="rect">
            <a:avLst/>
          </a:prstGeom>
          <a:noFill/>
        </p:spPr>
        <p:txBody>
          <a:bodyPr wrap="square">
            <a:spAutoFit/>
          </a:bodyPr>
          <a:lstStyle/>
          <a:p>
            <a:r>
              <a:rPr lang="zh-CN" altLang="en-US" dirty="0"/>
              <a:t>OOP程序设计方法首先设计类，它们准确地表示了程序要处理的东西</a:t>
            </a:r>
          </a:p>
        </p:txBody>
      </p:sp>
    </p:spTree>
    <p:extLst>
      <p:ext uri="{BB962C8B-B14F-4D97-AF65-F5344CB8AC3E}">
        <p14:creationId xmlns:p14="http://schemas.microsoft.com/office/powerpoint/2010/main" val="1450840923"/>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赋值运算符</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40</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573085" y="2930662"/>
            <a:ext cx="10671838" cy="369332"/>
          </a:xfrm>
          <a:prstGeom prst="rect">
            <a:avLst/>
          </a:prstGeom>
          <a:noFill/>
        </p:spPr>
        <p:txBody>
          <a:bodyPr wrap="square">
            <a:spAutoFit/>
          </a:bodyPr>
          <a:lstStyle/>
          <a:p>
            <a:r>
              <a:rPr lang="zh-CN" altLang="en-US" dirty="0"/>
              <a:t>将</a:t>
            </a:r>
            <a:r>
              <a:rPr lang="zh-CN" altLang="en-US" dirty="0">
                <a:solidFill>
                  <a:srgbClr val="290DB3"/>
                </a:solidFill>
              </a:rPr>
              <a:t>已有的对象</a:t>
            </a:r>
            <a:r>
              <a:rPr lang="zh-CN" altLang="en-US" dirty="0"/>
              <a:t>赋给另一个</a:t>
            </a:r>
            <a:r>
              <a:rPr lang="zh-CN" altLang="en-US" dirty="0">
                <a:solidFill>
                  <a:srgbClr val="290DB3"/>
                </a:solidFill>
              </a:rPr>
              <a:t>已有的对象</a:t>
            </a:r>
            <a:r>
              <a:rPr lang="zh-CN" altLang="en-US" dirty="0"/>
              <a:t>时，将使用重载的赋值运算符</a:t>
            </a:r>
            <a:endParaRPr lang="en-US" altLang="zh-CN" dirty="0"/>
          </a:p>
        </p:txBody>
      </p:sp>
      <p:sp>
        <p:nvSpPr>
          <p:cNvPr id="6" name="文本框 5">
            <a:extLst>
              <a:ext uri="{FF2B5EF4-FFF2-40B4-BE49-F238E27FC236}">
                <a16:creationId xmlns:a16="http://schemas.microsoft.com/office/drawing/2014/main" id="{1BE5342C-0CF1-9DEF-F3E2-75DEDD3762DD}"/>
              </a:ext>
            </a:extLst>
          </p:cNvPr>
          <p:cNvSpPr txBox="1"/>
          <p:nvPr/>
        </p:nvSpPr>
        <p:spPr>
          <a:xfrm>
            <a:off x="573085" y="1348441"/>
            <a:ext cx="7181088" cy="369332"/>
          </a:xfrm>
          <a:prstGeom prst="rect">
            <a:avLst/>
          </a:prstGeom>
          <a:noFill/>
        </p:spPr>
        <p:txBody>
          <a:bodyPr wrap="square">
            <a:spAutoFit/>
          </a:bodyPr>
          <a:lstStyle/>
          <a:p>
            <a:r>
              <a:rPr lang="zh-CN" altLang="en-US" dirty="0"/>
              <a:t>赋值运算符</a:t>
            </a:r>
            <a:r>
              <a:rPr lang="en-US" altLang="zh-CN" dirty="0"/>
              <a:t>——</a:t>
            </a:r>
            <a:r>
              <a:rPr lang="zh-CN" altLang="en-US" dirty="0"/>
              <a:t>接受并返回一个指向类对象的引用</a:t>
            </a:r>
          </a:p>
        </p:txBody>
      </p:sp>
      <p:sp>
        <p:nvSpPr>
          <p:cNvPr id="7" name="文本框 6">
            <a:extLst>
              <a:ext uri="{FF2B5EF4-FFF2-40B4-BE49-F238E27FC236}">
                <a16:creationId xmlns:a16="http://schemas.microsoft.com/office/drawing/2014/main" id="{25BCCCE9-D6C8-68AD-6187-C8CDA8F3DFFF}"/>
              </a:ext>
            </a:extLst>
          </p:cNvPr>
          <p:cNvSpPr txBox="1"/>
          <p:nvPr/>
        </p:nvSpPr>
        <p:spPr>
          <a:xfrm>
            <a:off x="573085" y="5517907"/>
            <a:ext cx="5650783" cy="369332"/>
          </a:xfrm>
          <a:prstGeom prst="rect">
            <a:avLst/>
          </a:prstGeom>
          <a:noFill/>
        </p:spPr>
        <p:txBody>
          <a:bodyPr wrap="square">
            <a:spAutoFit/>
          </a:bodyPr>
          <a:lstStyle/>
          <a:p>
            <a:r>
              <a:rPr lang="zh-CN" altLang="en-US" dirty="0"/>
              <a:t>赋值运算符隐式完成对成员的逐个复制</a:t>
            </a:r>
            <a:r>
              <a:rPr lang="en-US" altLang="zh-CN" dirty="0"/>
              <a:t>(</a:t>
            </a:r>
            <a:r>
              <a:rPr lang="zh-CN" altLang="en-US" dirty="0">
                <a:solidFill>
                  <a:srgbClr val="FF0000"/>
                </a:solidFill>
              </a:rPr>
              <a:t>浅复制</a:t>
            </a:r>
            <a:r>
              <a:rPr lang="en-US" altLang="zh-CN" dirty="0"/>
              <a:t>)</a:t>
            </a:r>
          </a:p>
        </p:txBody>
      </p:sp>
      <p:pic>
        <p:nvPicPr>
          <p:cNvPr id="10" name="图片 9">
            <a:extLst>
              <a:ext uri="{FF2B5EF4-FFF2-40B4-BE49-F238E27FC236}">
                <a16:creationId xmlns:a16="http://schemas.microsoft.com/office/drawing/2014/main" id="{2ACAC8BF-BE4F-6B8E-F955-03A72F75FEEE}"/>
              </a:ext>
            </a:extLst>
          </p:cNvPr>
          <p:cNvPicPr>
            <a:picLocks noChangeAspect="1"/>
          </p:cNvPicPr>
          <p:nvPr/>
        </p:nvPicPr>
        <p:blipFill>
          <a:blip r:embed="rId3"/>
          <a:stretch>
            <a:fillRect/>
          </a:stretch>
        </p:blipFill>
        <p:spPr>
          <a:xfrm>
            <a:off x="2817139" y="1882870"/>
            <a:ext cx="5575587" cy="882695"/>
          </a:xfrm>
          <a:prstGeom prst="rect">
            <a:avLst/>
          </a:prstGeom>
        </p:spPr>
      </p:pic>
      <p:pic>
        <p:nvPicPr>
          <p:cNvPr id="13" name="图片 12">
            <a:extLst>
              <a:ext uri="{FF2B5EF4-FFF2-40B4-BE49-F238E27FC236}">
                <a16:creationId xmlns:a16="http://schemas.microsoft.com/office/drawing/2014/main" id="{82619178-2AA0-A542-4294-12F693A2B1CF}"/>
              </a:ext>
            </a:extLst>
          </p:cNvPr>
          <p:cNvPicPr>
            <a:picLocks noChangeAspect="1"/>
          </p:cNvPicPr>
          <p:nvPr/>
        </p:nvPicPr>
        <p:blipFill>
          <a:blip r:embed="rId4"/>
          <a:stretch>
            <a:fillRect/>
          </a:stretch>
        </p:blipFill>
        <p:spPr>
          <a:xfrm>
            <a:off x="2817139" y="3558007"/>
            <a:ext cx="5689892" cy="1701887"/>
          </a:xfrm>
          <a:prstGeom prst="rect">
            <a:avLst/>
          </a:prstGeom>
        </p:spPr>
      </p:pic>
    </p:spTree>
    <p:extLst>
      <p:ext uri="{BB962C8B-B14F-4D97-AF65-F5344CB8AC3E}">
        <p14:creationId xmlns:p14="http://schemas.microsoft.com/office/powerpoint/2010/main" val="3745944406"/>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赋值运算符</a:t>
            </a:r>
            <a:endParaRPr lang="zh-CN" altLang="en-US" dirty="0">
              <a:latin typeface="Arial" panose="020B0604020202020204" pitchFamily="34" charset="0"/>
              <a:ea typeface="思源黑体 CN Medium" panose="020B0600000000000000"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41</a:t>
            </a:fld>
            <a:endParaRPr lang="en-US" altLang="zh-CN"/>
          </a:p>
        </p:txBody>
      </p:sp>
      <p:sp>
        <p:nvSpPr>
          <p:cNvPr id="4" name="文本框 3">
            <a:extLst>
              <a:ext uri="{FF2B5EF4-FFF2-40B4-BE49-F238E27FC236}">
                <a16:creationId xmlns:a16="http://schemas.microsoft.com/office/drawing/2014/main" id="{B6400D73-B002-CD21-A6DB-46B1D3D780D6}"/>
              </a:ext>
            </a:extLst>
          </p:cNvPr>
          <p:cNvSpPr txBox="1"/>
          <p:nvPr/>
        </p:nvSpPr>
        <p:spPr>
          <a:xfrm>
            <a:off x="599438" y="1546638"/>
            <a:ext cx="9873828"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t>由于目标对象可能引用了以前分配的数据，所以函数应使用</a:t>
            </a:r>
            <a:r>
              <a:rPr lang="en-US" altLang="zh-CN" dirty="0"/>
              <a:t>delete[]</a:t>
            </a:r>
            <a:r>
              <a:rPr lang="zh-CN" altLang="en-US" dirty="0"/>
              <a:t>来释放这些数据；</a:t>
            </a:r>
            <a:endParaRPr lang="en-US" altLang="zh-CN" dirty="0"/>
          </a:p>
          <a:p>
            <a:pPr marL="285750" indent="-285750">
              <a:buFont typeface="Arial" panose="020B0604020202020204" pitchFamily="34" charset="0"/>
              <a:buChar char="•"/>
            </a:pPr>
            <a:r>
              <a:rPr lang="zh-CN" altLang="en-US" dirty="0"/>
              <a:t>函数应当避免将对象赋给自身；否则，给对象重新赋值前，释放内存操作可能删除对象的内容；</a:t>
            </a:r>
            <a:endParaRPr lang="en-US" altLang="zh-CN" dirty="0"/>
          </a:p>
          <a:p>
            <a:pPr marL="285750" indent="-285750">
              <a:buFont typeface="Arial" panose="020B0604020202020204" pitchFamily="34" charset="0"/>
              <a:buChar char="•"/>
            </a:pPr>
            <a:r>
              <a:rPr lang="zh-CN" altLang="en-US" dirty="0"/>
              <a:t>函数返回一个指向调用对象的引用</a:t>
            </a:r>
            <a:endParaRPr lang="en-US" altLang="zh-CN" dirty="0"/>
          </a:p>
        </p:txBody>
      </p:sp>
      <p:pic>
        <p:nvPicPr>
          <p:cNvPr id="8" name="图片 7">
            <a:extLst>
              <a:ext uri="{FF2B5EF4-FFF2-40B4-BE49-F238E27FC236}">
                <a16:creationId xmlns:a16="http://schemas.microsoft.com/office/drawing/2014/main" id="{0FF35C7D-3C16-A66C-CB78-D131A9560B77}"/>
              </a:ext>
            </a:extLst>
          </p:cNvPr>
          <p:cNvPicPr>
            <a:picLocks noChangeAspect="1"/>
          </p:cNvPicPr>
          <p:nvPr/>
        </p:nvPicPr>
        <p:blipFill>
          <a:blip r:embed="rId3"/>
          <a:stretch>
            <a:fillRect/>
          </a:stretch>
        </p:blipFill>
        <p:spPr>
          <a:xfrm>
            <a:off x="3619389" y="2898720"/>
            <a:ext cx="4292821" cy="2127359"/>
          </a:xfrm>
          <a:prstGeom prst="rect">
            <a:avLst/>
          </a:prstGeom>
        </p:spPr>
      </p:pic>
    </p:spTree>
    <p:extLst>
      <p:ext uri="{BB962C8B-B14F-4D97-AF65-F5344CB8AC3E}">
        <p14:creationId xmlns:p14="http://schemas.microsoft.com/office/powerpoint/2010/main" val="2054950789"/>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类和动态内存分配</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42</a:t>
            </a:fld>
            <a:endParaRPr lang="en-US" altLang="zh-CN"/>
          </a:p>
        </p:txBody>
      </p:sp>
      <p:sp>
        <p:nvSpPr>
          <p:cNvPr id="12" name="文本框 11">
            <a:extLst>
              <a:ext uri="{FF2B5EF4-FFF2-40B4-BE49-F238E27FC236}">
                <a16:creationId xmlns:a16="http://schemas.microsoft.com/office/drawing/2014/main" id="{6F59EA42-DE4D-4E22-D8B3-BC857D6E1F3B}"/>
              </a:ext>
            </a:extLst>
          </p:cNvPr>
          <p:cNvSpPr txBox="1"/>
          <p:nvPr/>
        </p:nvSpPr>
        <p:spPr>
          <a:xfrm>
            <a:off x="1343554" y="1723970"/>
            <a:ext cx="8325381"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如果在构造函数中使用</a:t>
            </a:r>
            <a:r>
              <a:rPr lang="en-US" altLang="zh-CN" dirty="0">
                <a:solidFill>
                  <a:srgbClr val="FF0000"/>
                </a:solidFill>
                <a:latin typeface="楷体" panose="02010609060101010101" pitchFamily="49" charset="-122"/>
                <a:ea typeface="楷体" panose="02010609060101010101" pitchFamily="49" charset="-122"/>
              </a:rPr>
              <a:t>new</a:t>
            </a:r>
            <a:r>
              <a:rPr lang="zh-CN" altLang="en-US" dirty="0">
                <a:latin typeface="楷体" panose="02010609060101010101" pitchFamily="49" charset="-122"/>
                <a:ea typeface="楷体" panose="02010609060101010101" pitchFamily="49" charset="-122"/>
              </a:rPr>
              <a:t>来初始化指针成员，则应在析构函数中使用</a:t>
            </a:r>
            <a:r>
              <a:rPr lang="en-US" altLang="zh-CN" dirty="0">
                <a:solidFill>
                  <a:srgbClr val="FF0000"/>
                </a:solidFill>
                <a:latin typeface="楷体" panose="02010609060101010101" pitchFamily="49" charset="-122"/>
                <a:ea typeface="楷体" panose="02010609060101010101" pitchFamily="49" charset="-122"/>
              </a:rPr>
              <a:t>delete</a:t>
            </a:r>
          </a:p>
          <a:p>
            <a:pPr marL="285750" indent="-285750">
              <a:buFont typeface="Arial" panose="020B0604020202020204" pitchFamily="34" charset="0"/>
              <a:buChar char="•"/>
            </a:pPr>
            <a:r>
              <a:rPr lang="en-US" altLang="zh-CN" dirty="0">
                <a:solidFill>
                  <a:srgbClr val="FF0000"/>
                </a:solidFill>
                <a:latin typeface="楷体" panose="02010609060101010101" pitchFamily="49" charset="-122"/>
                <a:ea typeface="楷体" panose="02010609060101010101" pitchFamily="49" charset="-122"/>
              </a:rPr>
              <a:t>new</a:t>
            </a:r>
            <a:r>
              <a:rPr lang="zh-CN" altLang="en-US" dirty="0">
                <a:solidFill>
                  <a:srgbClr val="FF0000"/>
                </a:solidFill>
                <a:latin typeface="楷体" panose="02010609060101010101" pitchFamily="49" charset="-122"/>
                <a:ea typeface="楷体" panose="02010609060101010101" pitchFamily="49" charset="-122"/>
              </a:rPr>
              <a:t>和</a:t>
            </a:r>
            <a:r>
              <a:rPr lang="en-US" altLang="zh-CN" dirty="0">
                <a:solidFill>
                  <a:srgbClr val="FF0000"/>
                </a:solidFill>
                <a:latin typeface="楷体" panose="02010609060101010101" pitchFamily="49" charset="-122"/>
                <a:ea typeface="楷体" panose="02010609060101010101" pitchFamily="49" charset="-122"/>
              </a:rPr>
              <a:t>delete</a:t>
            </a:r>
            <a:r>
              <a:rPr lang="zh-CN" altLang="en-US" dirty="0">
                <a:solidFill>
                  <a:srgbClr val="FF0000"/>
                </a:solidFill>
                <a:latin typeface="楷体" panose="02010609060101010101" pitchFamily="49" charset="-122"/>
                <a:ea typeface="楷体" panose="02010609060101010101" pitchFamily="49" charset="-122"/>
              </a:rPr>
              <a:t>必须相互兼容</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new</a:t>
            </a:r>
            <a:r>
              <a:rPr lang="zh-CN" altLang="en-US" dirty="0">
                <a:latin typeface="楷体" panose="02010609060101010101" pitchFamily="49" charset="-122"/>
                <a:ea typeface="楷体" panose="02010609060101010101" pitchFamily="49" charset="-122"/>
              </a:rPr>
              <a:t>对应于</a:t>
            </a:r>
            <a:r>
              <a:rPr lang="en-US" altLang="zh-CN" dirty="0">
                <a:latin typeface="楷体" panose="02010609060101010101" pitchFamily="49" charset="-122"/>
                <a:ea typeface="楷体" panose="02010609060101010101" pitchFamily="49" charset="-122"/>
              </a:rPr>
              <a:t>delete</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new[]</a:t>
            </a:r>
            <a:r>
              <a:rPr lang="zh-CN" altLang="en-US" dirty="0">
                <a:latin typeface="楷体" panose="02010609060101010101" pitchFamily="49" charset="-122"/>
                <a:ea typeface="楷体" panose="02010609060101010101" pitchFamily="49" charset="-122"/>
              </a:rPr>
              <a:t>对应于</a:t>
            </a:r>
            <a:r>
              <a:rPr lang="en-US" altLang="zh-CN" dirty="0">
                <a:latin typeface="楷体" panose="02010609060101010101" pitchFamily="49" charset="-122"/>
                <a:ea typeface="楷体" panose="02010609060101010101" pitchFamily="49" charset="-122"/>
              </a:rPr>
              <a:t>delete[]</a:t>
            </a: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如果有多个构造函数，则必须使用</a:t>
            </a:r>
            <a:r>
              <a:rPr lang="zh-CN" altLang="en-US" dirty="0">
                <a:solidFill>
                  <a:srgbClr val="FF0000"/>
                </a:solidFill>
                <a:latin typeface="楷体" panose="02010609060101010101" pitchFamily="49" charset="-122"/>
                <a:ea typeface="楷体" panose="02010609060101010101" pitchFamily="49" charset="-122"/>
              </a:rPr>
              <a:t>相同的方式使用</a:t>
            </a:r>
            <a:r>
              <a:rPr lang="en-US" altLang="zh-CN" dirty="0">
                <a:solidFill>
                  <a:srgbClr val="FF0000"/>
                </a:solidFill>
                <a:latin typeface="楷体" panose="02010609060101010101" pitchFamily="49" charset="-122"/>
                <a:ea typeface="楷体" panose="02010609060101010101" pitchFamily="49" charset="-122"/>
              </a:rPr>
              <a:t>new</a:t>
            </a:r>
            <a:r>
              <a:rPr lang="zh-CN" altLang="en-US" dirty="0">
                <a:latin typeface="楷体" panose="02010609060101010101" pitchFamily="49" charset="-122"/>
                <a:ea typeface="楷体" panose="02010609060101010101" pitchFamily="49" charset="-122"/>
              </a:rPr>
              <a:t>，同时存在或不存在中括号，因为只有一个析构函数</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应定义一个</a:t>
            </a:r>
            <a:r>
              <a:rPr lang="zh-CN" altLang="en-US" dirty="0">
                <a:solidFill>
                  <a:srgbClr val="FF0000"/>
                </a:solidFill>
                <a:latin typeface="楷体" panose="02010609060101010101" pitchFamily="49" charset="-122"/>
                <a:ea typeface="楷体" panose="02010609060101010101" pitchFamily="49" charset="-122"/>
              </a:rPr>
              <a:t>复制构造函数</a:t>
            </a:r>
            <a:r>
              <a:rPr lang="zh-CN" altLang="en-US" dirty="0">
                <a:latin typeface="楷体" panose="02010609060101010101" pitchFamily="49" charset="-122"/>
                <a:ea typeface="楷体" panose="02010609060101010101" pitchFamily="49" charset="-122"/>
              </a:rPr>
              <a:t>，通过深度复制将一个对象初始化为另一个对象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应定义一个</a:t>
            </a:r>
            <a:r>
              <a:rPr lang="zh-CN" altLang="en-US" dirty="0">
                <a:solidFill>
                  <a:srgbClr val="FF0000"/>
                </a:solidFill>
                <a:latin typeface="楷体" panose="02010609060101010101" pitchFamily="49" charset="-122"/>
                <a:ea typeface="楷体" panose="02010609060101010101" pitchFamily="49" charset="-122"/>
              </a:rPr>
              <a:t>赋值运算符</a:t>
            </a:r>
            <a:r>
              <a:rPr lang="zh-CN" altLang="en-US" dirty="0">
                <a:latin typeface="楷体" panose="02010609060101010101" pitchFamily="49" charset="-122"/>
                <a:ea typeface="楷体" panose="02010609060101010101" pitchFamily="49" charset="-122"/>
              </a:rPr>
              <a:t>，通过深度复制将一个对象复制给另一个对象</a:t>
            </a:r>
            <a:endParaRPr lang="en-US" altLang="zh-CN"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1BE5342C-0CF1-9DEF-F3E2-75DEDD3762DD}"/>
              </a:ext>
            </a:extLst>
          </p:cNvPr>
          <p:cNvSpPr txBox="1"/>
          <p:nvPr/>
        </p:nvSpPr>
        <p:spPr>
          <a:xfrm>
            <a:off x="442097" y="1196108"/>
            <a:ext cx="7181088" cy="369332"/>
          </a:xfrm>
          <a:prstGeom prst="rect">
            <a:avLst/>
          </a:prstGeom>
          <a:noFill/>
        </p:spPr>
        <p:txBody>
          <a:bodyPr wrap="square">
            <a:spAutoFit/>
          </a:bodyPr>
          <a:lstStyle/>
          <a:p>
            <a:r>
              <a:rPr lang="zh-CN" altLang="en-US" dirty="0"/>
              <a:t>在构造函数使用</a:t>
            </a:r>
            <a:r>
              <a:rPr lang="en-US" altLang="zh-CN" dirty="0"/>
              <a:t>new</a:t>
            </a:r>
            <a:r>
              <a:rPr lang="zh-CN" altLang="en-US" dirty="0"/>
              <a:t>的注意事项</a:t>
            </a:r>
          </a:p>
        </p:txBody>
      </p:sp>
      <p:pic>
        <p:nvPicPr>
          <p:cNvPr id="5" name="图片 4">
            <a:extLst>
              <a:ext uri="{FF2B5EF4-FFF2-40B4-BE49-F238E27FC236}">
                <a16:creationId xmlns:a16="http://schemas.microsoft.com/office/drawing/2014/main" id="{44952BA9-8936-64DA-2EB7-DD8BB6531C34}"/>
              </a:ext>
            </a:extLst>
          </p:cNvPr>
          <p:cNvPicPr>
            <a:picLocks noChangeAspect="1"/>
          </p:cNvPicPr>
          <p:nvPr/>
        </p:nvPicPr>
        <p:blipFill>
          <a:blip r:embed="rId3"/>
          <a:stretch>
            <a:fillRect/>
          </a:stretch>
        </p:blipFill>
        <p:spPr>
          <a:xfrm>
            <a:off x="2137448" y="4421684"/>
            <a:ext cx="7531487" cy="1498677"/>
          </a:xfrm>
          <a:prstGeom prst="rect">
            <a:avLst/>
          </a:prstGeom>
        </p:spPr>
      </p:pic>
      <p:sp>
        <p:nvSpPr>
          <p:cNvPr id="7" name="文本框 6">
            <a:extLst>
              <a:ext uri="{FF2B5EF4-FFF2-40B4-BE49-F238E27FC236}">
                <a16:creationId xmlns:a16="http://schemas.microsoft.com/office/drawing/2014/main" id="{D2681580-D795-E14A-7BD1-220F69D61B7E}"/>
              </a:ext>
            </a:extLst>
          </p:cNvPr>
          <p:cNvSpPr txBox="1"/>
          <p:nvPr/>
        </p:nvSpPr>
        <p:spPr>
          <a:xfrm>
            <a:off x="442097" y="3767667"/>
            <a:ext cx="8845743" cy="369332"/>
          </a:xfrm>
          <a:prstGeom prst="rect">
            <a:avLst/>
          </a:prstGeom>
          <a:noFill/>
        </p:spPr>
        <p:txBody>
          <a:bodyPr wrap="square" rtlCol="0">
            <a:spAutoFit/>
          </a:bodyPr>
          <a:lstStyle/>
          <a:p>
            <a:r>
              <a:rPr lang="zh-CN" altLang="en-US" dirty="0"/>
              <a:t>可以将指针初始化为空</a:t>
            </a:r>
            <a:r>
              <a:rPr lang="en-US" altLang="zh-CN" dirty="0"/>
              <a:t>(0</a:t>
            </a:r>
            <a:r>
              <a:rPr lang="zh-CN" altLang="en-US" dirty="0"/>
              <a:t>或</a:t>
            </a:r>
            <a:r>
              <a:rPr lang="en-US" altLang="zh-CN" dirty="0"/>
              <a:t>C++11</a:t>
            </a:r>
            <a:r>
              <a:rPr lang="zh-CN" altLang="en-US" dirty="0"/>
              <a:t>中的</a:t>
            </a:r>
            <a:r>
              <a:rPr lang="en-US" altLang="zh-CN" dirty="0" err="1"/>
              <a:t>nullptr</a:t>
            </a:r>
            <a:r>
              <a:rPr lang="en-US" altLang="zh-CN" dirty="0"/>
              <a:t>)</a:t>
            </a:r>
            <a:r>
              <a:rPr lang="zh-CN" altLang="en-US" dirty="0"/>
              <a:t>，</a:t>
            </a:r>
            <a:r>
              <a:rPr lang="en-US" altLang="zh-CN" dirty="0"/>
              <a:t>delete(</a:t>
            </a:r>
            <a:r>
              <a:rPr lang="zh-CN" altLang="en-US" dirty="0"/>
              <a:t>有无中括号</a:t>
            </a:r>
            <a:r>
              <a:rPr lang="en-US" altLang="zh-CN" dirty="0"/>
              <a:t>)</a:t>
            </a:r>
            <a:r>
              <a:rPr lang="zh-CN" altLang="en-US" dirty="0"/>
              <a:t>均可用于空指针</a:t>
            </a:r>
          </a:p>
        </p:txBody>
      </p:sp>
    </p:spTree>
    <p:extLst>
      <p:ext uri="{BB962C8B-B14F-4D97-AF65-F5344CB8AC3E}">
        <p14:creationId xmlns:p14="http://schemas.microsoft.com/office/powerpoint/2010/main" val="77002262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lstStyle/>
          <a:p>
            <a:r>
              <a:rPr lang="zh-CN" altLang="en-US" dirty="0">
                <a:latin typeface="思源黑体 CN Medium" panose="020B0600000000000000" pitchFamily="34" charset="-122"/>
                <a:ea typeface="思源黑体 CN Medium" panose="020B0600000000000000" pitchFamily="34" charset="-122"/>
              </a:rPr>
              <a:t>类继承</a:t>
            </a:r>
          </a:p>
        </p:txBody>
      </p:sp>
      <p:sp>
        <p:nvSpPr>
          <p:cNvPr id="3" name="文本占位符 2">
            <a:extLst>
              <a:ext uri="{FF2B5EF4-FFF2-40B4-BE49-F238E27FC236}">
                <a16:creationId xmlns:a16="http://schemas.microsoft.com/office/drawing/2014/main" id="{D15853F0-941E-4162-BED2-A8DDB9108AE0}"/>
              </a:ext>
            </a:extLst>
          </p:cNvPr>
          <p:cNvSpPr>
            <a:spLocks noGrp="1"/>
          </p:cNvSpPr>
          <p:nvPr>
            <p:ph type="body" sz="quarter" idx="11"/>
          </p:nvPr>
        </p:nvSpPr>
        <p:spPr>
          <a:xfrm>
            <a:off x="5141878" y="3879818"/>
            <a:ext cx="2164855" cy="1495745"/>
          </a:xfrm>
        </p:spPr>
        <p:txBody>
          <a:bodyPr>
            <a:normAutofit fontScale="77500" lnSpcReduction="20000"/>
          </a:bodyPr>
          <a:lstStyle/>
          <a:p>
            <a:r>
              <a:rPr lang="zh-CN" altLang="en-US" dirty="0">
                <a:latin typeface="思源黑体 CN Medium" panose="020B0600000000000000" pitchFamily="34" charset="-122"/>
                <a:ea typeface="思源黑体 CN Medium" panose="020B0600000000000000" pitchFamily="34" charset="-122"/>
              </a:rPr>
              <a:t>公有继承</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多态公有继承</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静态联编与动态联编</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虚函数</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访问控制：</a:t>
            </a:r>
            <a:r>
              <a:rPr lang="en-US" altLang="zh-CN" dirty="0">
                <a:latin typeface="思源黑体 CN Medium" panose="020B0600000000000000" pitchFamily="34" charset="-122"/>
                <a:ea typeface="思源黑体 CN Medium" panose="020B0600000000000000" pitchFamily="34" charset="-122"/>
              </a:rPr>
              <a:t>protected</a:t>
            </a:r>
          </a:p>
          <a:p>
            <a:r>
              <a:rPr lang="zh-CN" altLang="en-US" dirty="0">
                <a:latin typeface="思源黑体 CN Medium" panose="020B0600000000000000" pitchFamily="34" charset="-122"/>
                <a:ea typeface="思源黑体 CN Medium" panose="020B0600000000000000" pitchFamily="34" charset="-122"/>
              </a:rPr>
              <a:t>抽象基类</a:t>
            </a:r>
            <a:endParaRPr lang="en-US" altLang="zh-CN" dirty="0">
              <a:latin typeface="思源黑体 CN Medium" panose="020B0600000000000000" pitchFamily="34" charset="-122"/>
              <a:ea typeface="思源黑体 CN Medium" panose="020B0600000000000000" pitchFamily="34" charset="-122"/>
            </a:endParaRPr>
          </a:p>
          <a:p>
            <a:endParaRPr lang="en-US" altLang="zh-CN"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FF993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6</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2102472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44</a:t>
            </a:fld>
            <a:endParaRPr lang="en-US" altLang="zh-CN"/>
          </a:p>
        </p:txBody>
      </p:sp>
      <p:sp>
        <p:nvSpPr>
          <p:cNvPr id="4" name="文本框 3">
            <a:extLst>
              <a:ext uri="{FF2B5EF4-FFF2-40B4-BE49-F238E27FC236}">
                <a16:creationId xmlns:a16="http://schemas.microsoft.com/office/drawing/2014/main" id="{12C9D34D-68BC-E6B9-F5F2-E3D86C73823F}"/>
              </a:ext>
            </a:extLst>
          </p:cNvPr>
          <p:cNvSpPr txBox="1"/>
          <p:nvPr/>
        </p:nvSpPr>
        <p:spPr>
          <a:xfrm>
            <a:off x="374311" y="3365141"/>
            <a:ext cx="4974171" cy="1200329"/>
          </a:xfrm>
          <a:prstGeom prst="rect">
            <a:avLst/>
          </a:prstGeom>
          <a:noFill/>
        </p:spPr>
        <p:txBody>
          <a:bodyPr wrap="square" rtlCol="0">
            <a:spAutoFit/>
          </a:bodyPr>
          <a:lstStyle/>
          <a:p>
            <a:r>
              <a:rPr lang="zh-CN" altLang="en-US" dirty="0"/>
              <a:t>派生类继承原有类（基类）的特征包括方法：</a:t>
            </a:r>
            <a:endParaRPr lang="en-US" altLang="zh-CN" dirty="0"/>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可以在已有类的基础上添加功能</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可以给类添加数据</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可以修改类方法的行为</a:t>
            </a:r>
          </a:p>
        </p:txBody>
      </p:sp>
      <p:pic>
        <p:nvPicPr>
          <p:cNvPr id="5" name="图片 4">
            <a:extLst>
              <a:ext uri="{FF2B5EF4-FFF2-40B4-BE49-F238E27FC236}">
                <a16:creationId xmlns:a16="http://schemas.microsoft.com/office/drawing/2014/main" id="{5A87D8E3-12BA-8221-1F24-08D96ED1EFF2}"/>
              </a:ext>
            </a:extLst>
          </p:cNvPr>
          <p:cNvPicPr>
            <a:picLocks noChangeAspect="1"/>
          </p:cNvPicPr>
          <p:nvPr/>
        </p:nvPicPr>
        <p:blipFill>
          <a:blip r:embed="rId3"/>
          <a:stretch>
            <a:fillRect/>
          </a:stretch>
        </p:blipFill>
        <p:spPr>
          <a:xfrm>
            <a:off x="5506707" y="1010093"/>
            <a:ext cx="5556536" cy="5289822"/>
          </a:xfrm>
          <a:prstGeom prst="rect">
            <a:avLst/>
          </a:prstGeom>
        </p:spPr>
      </p:pic>
      <p:sp>
        <p:nvSpPr>
          <p:cNvPr id="6" name="文本框 5">
            <a:extLst>
              <a:ext uri="{FF2B5EF4-FFF2-40B4-BE49-F238E27FC236}">
                <a16:creationId xmlns:a16="http://schemas.microsoft.com/office/drawing/2014/main" id="{E208D492-2DF2-4B4D-7B74-17B21B12D37A}"/>
              </a:ext>
            </a:extLst>
          </p:cNvPr>
          <p:cNvSpPr txBox="1"/>
          <p:nvPr/>
        </p:nvSpPr>
        <p:spPr>
          <a:xfrm>
            <a:off x="375324" y="4946316"/>
            <a:ext cx="4773369" cy="1200329"/>
          </a:xfrm>
          <a:prstGeom prst="rect">
            <a:avLst/>
          </a:prstGeom>
          <a:noFill/>
        </p:spPr>
        <p:txBody>
          <a:bodyPr wrap="square" rtlCol="0">
            <a:spAutoFit/>
          </a:bodyPr>
          <a:lstStyle/>
          <a:p>
            <a:r>
              <a:rPr lang="zh-CN" altLang="en-US" dirty="0"/>
              <a:t>需要在继承特性中添加：</a:t>
            </a:r>
            <a:endParaRPr lang="en-US" altLang="zh-CN" dirty="0"/>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派生类需要自己的构造函数</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派生类可以根据需要添加额外的数据成员和成员函数</a:t>
            </a:r>
          </a:p>
        </p:txBody>
      </p:sp>
      <p:sp>
        <p:nvSpPr>
          <p:cNvPr id="7" name="文本框 6">
            <a:extLst>
              <a:ext uri="{FF2B5EF4-FFF2-40B4-BE49-F238E27FC236}">
                <a16:creationId xmlns:a16="http://schemas.microsoft.com/office/drawing/2014/main" id="{C1E51A03-5F41-5E9B-CD7E-5B040F7A59B7}"/>
              </a:ext>
            </a:extLst>
          </p:cNvPr>
          <p:cNvSpPr txBox="1"/>
          <p:nvPr/>
        </p:nvSpPr>
        <p:spPr>
          <a:xfrm>
            <a:off x="375324" y="1796662"/>
            <a:ext cx="4974171" cy="369332"/>
          </a:xfrm>
          <a:prstGeom prst="rect">
            <a:avLst/>
          </a:prstGeom>
          <a:noFill/>
        </p:spPr>
        <p:txBody>
          <a:bodyPr wrap="square" rtlCol="0">
            <a:spAutoFit/>
          </a:bodyPr>
          <a:lstStyle/>
          <a:p>
            <a:r>
              <a:rPr lang="en-US" altLang="zh-CN" dirty="0"/>
              <a:t>3</a:t>
            </a:r>
            <a:r>
              <a:rPr lang="zh-CN" altLang="en-US" dirty="0"/>
              <a:t>种继承方式：公有继承、保护继承和私有继承</a:t>
            </a:r>
          </a:p>
        </p:txBody>
      </p:sp>
      <p:sp>
        <p:nvSpPr>
          <p:cNvPr id="9" name="文本框 8">
            <a:extLst>
              <a:ext uri="{FF2B5EF4-FFF2-40B4-BE49-F238E27FC236}">
                <a16:creationId xmlns:a16="http://schemas.microsoft.com/office/drawing/2014/main" id="{FF8B9918-0CC0-F1AB-7F50-714EBB3787E9}"/>
              </a:ext>
            </a:extLst>
          </p:cNvPr>
          <p:cNvSpPr txBox="1"/>
          <p:nvPr/>
        </p:nvSpPr>
        <p:spPr>
          <a:xfrm>
            <a:off x="375324" y="2337964"/>
            <a:ext cx="4974171" cy="646331"/>
          </a:xfrm>
          <a:prstGeom prst="rect">
            <a:avLst/>
          </a:prstGeom>
          <a:noFill/>
        </p:spPr>
        <p:txBody>
          <a:bodyPr wrap="square">
            <a:spAutoFit/>
          </a:bodyPr>
          <a:lstStyle/>
          <a:p>
            <a:r>
              <a:rPr lang="zh-CN" altLang="en-US" dirty="0"/>
              <a:t>公有继承是最常用的方式，建立</a:t>
            </a:r>
            <a:r>
              <a:rPr lang="en-US" altLang="zh-CN" dirty="0">
                <a:solidFill>
                  <a:srgbClr val="290DB3"/>
                </a:solidFill>
              </a:rPr>
              <a:t>is-a</a:t>
            </a:r>
            <a:r>
              <a:rPr lang="zh-CN" altLang="en-US" dirty="0"/>
              <a:t>关系，即派生类对象也是一个基类对象</a:t>
            </a:r>
          </a:p>
        </p:txBody>
      </p:sp>
      <p:sp>
        <p:nvSpPr>
          <p:cNvPr id="14" name="文本框 13">
            <a:extLst>
              <a:ext uri="{FF2B5EF4-FFF2-40B4-BE49-F238E27FC236}">
                <a16:creationId xmlns:a16="http://schemas.microsoft.com/office/drawing/2014/main" id="{1B213E30-529F-3ED0-D6F1-E0C2A465773E}"/>
              </a:ext>
            </a:extLst>
          </p:cNvPr>
          <p:cNvSpPr txBox="1"/>
          <p:nvPr/>
        </p:nvSpPr>
        <p:spPr>
          <a:xfrm>
            <a:off x="375324" y="1262535"/>
            <a:ext cx="6104466" cy="369332"/>
          </a:xfrm>
          <a:prstGeom prst="rect">
            <a:avLst/>
          </a:prstGeom>
          <a:noFill/>
        </p:spPr>
        <p:txBody>
          <a:bodyPr wrap="square">
            <a:spAutoFit/>
          </a:bodyPr>
          <a:lstStyle/>
          <a:p>
            <a:r>
              <a:rPr lang="zh-CN" altLang="en-US" dirty="0"/>
              <a:t>类继承：从已有的类派生出新的类</a:t>
            </a:r>
            <a:endParaRPr lang="en-US" altLang="zh-CN" dirty="0"/>
          </a:p>
        </p:txBody>
      </p:sp>
    </p:spTree>
    <p:extLst>
      <p:ext uri="{BB962C8B-B14F-4D97-AF65-F5344CB8AC3E}">
        <p14:creationId xmlns:p14="http://schemas.microsoft.com/office/powerpoint/2010/main" val="2420001938"/>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45</a:t>
            </a:fld>
            <a:endParaRPr lang="en-US" altLang="zh-CN"/>
          </a:p>
        </p:txBody>
      </p:sp>
      <p:sp>
        <p:nvSpPr>
          <p:cNvPr id="4" name="文本框 3">
            <a:extLst>
              <a:ext uri="{FF2B5EF4-FFF2-40B4-BE49-F238E27FC236}">
                <a16:creationId xmlns:a16="http://schemas.microsoft.com/office/drawing/2014/main" id="{12C9D34D-68BC-E6B9-F5F2-E3D86C73823F}"/>
              </a:ext>
            </a:extLst>
          </p:cNvPr>
          <p:cNvSpPr txBox="1"/>
          <p:nvPr/>
        </p:nvSpPr>
        <p:spPr>
          <a:xfrm>
            <a:off x="878501" y="5758255"/>
            <a:ext cx="8622619" cy="369332"/>
          </a:xfrm>
          <a:prstGeom prst="rect">
            <a:avLst/>
          </a:prstGeom>
          <a:noFill/>
        </p:spPr>
        <p:txBody>
          <a:bodyPr wrap="square" rtlCol="0">
            <a:spAutoFit/>
          </a:bodyPr>
          <a:lstStyle/>
          <a:p>
            <a:r>
              <a:rPr lang="zh-CN" altLang="en-US" dirty="0"/>
              <a:t>构造函数必须给新成员和继承的成员提供数据</a:t>
            </a:r>
          </a:p>
        </p:txBody>
      </p:sp>
      <p:pic>
        <p:nvPicPr>
          <p:cNvPr id="7" name="图片 6">
            <a:extLst>
              <a:ext uri="{FF2B5EF4-FFF2-40B4-BE49-F238E27FC236}">
                <a16:creationId xmlns:a16="http://schemas.microsoft.com/office/drawing/2014/main" id="{0DFC4463-54F1-63F6-A7CA-4695C1BE96AD}"/>
              </a:ext>
            </a:extLst>
          </p:cNvPr>
          <p:cNvPicPr>
            <a:picLocks noChangeAspect="1"/>
          </p:cNvPicPr>
          <p:nvPr/>
        </p:nvPicPr>
        <p:blipFill>
          <a:blip r:embed="rId3"/>
          <a:stretch>
            <a:fillRect/>
          </a:stretch>
        </p:blipFill>
        <p:spPr>
          <a:xfrm>
            <a:off x="1361210" y="1025438"/>
            <a:ext cx="9145092" cy="3509240"/>
          </a:xfrm>
          <a:prstGeom prst="rect">
            <a:avLst/>
          </a:prstGeom>
        </p:spPr>
      </p:pic>
      <p:sp>
        <p:nvSpPr>
          <p:cNvPr id="8" name="文本框 7">
            <a:extLst>
              <a:ext uri="{FF2B5EF4-FFF2-40B4-BE49-F238E27FC236}">
                <a16:creationId xmlns:a16="http://schemas.microsoft.com/office/drawing/2014/main" id="{2B148C41-353C-B302-2F7E-D593AA610184}"/>
              </a:ext>
            </a:extLst>
          </p:cNvPr>
          <p:cNvSpPr txBox="1"/>
          <p:nvPr/>
        </p:nvSpPr>
        <p:spPr>
          <a:xfrm>
            <a:off x="878501" y="4655018"/>
            <a:ext cx="9721766" cy="923330"/>
          </a:xfrm>
          <a:prstGeom prst="rect">
            <a:avLst/>
          </a:prstGeom>
          <a:noFill/>
        </p:spPr>
        <p:txBody>
          <a:bodyPr wrap="square">
            <a:spAutoFit/>
          </a:bodyPr>
          <a:lstStyle/>
          <a:p>
            <a:r>
              <a:rPr lang="zh-CN" altLang="en-US" dirty="0"/>
              <a:t>TableTennisPlayer是</a:t>
            </a:r>
            <a:r>
              <a:rPr lang="en-US" altLang="zh-CN" dirty="0" err="1"/>
              <a:t>RatedPlayer</a:t>
            </a:r>
            <a:r>
              <a:rPr lang="zh-CN" altLang="en-US" dirty="0"/>
              <a:t>的公有基类，派生类包含基类对象</a:t>
            </a:r>
            <a:endParaRPr lang="en-US" altLang="zh-CN" dirty="0"/>
          </a:p>
          <a:p>
            <a:pPr marL="285750" indent="-285750">
              <a:buFont typeface="Arial" panose="020B0604020202020204" pitchFamily="34" charset="0"/>
              <a:buChar char="•"/>
            </a:pPr>
            <a:r>
              <a:rPr lang="zh-CN" altLang="en-US" dirty="0"/>
              <a:t>使用公有派生，基类的公有成员将成为派生类的公有成员；</a:t>
            </a:r>
            <a:endParaRPr lang="en-US" altLang="zh-CN" dirty="0"/>
          </a:p>
          <a:p>
            <a:pPr marL="285750" indent="-285750">
              <a:buFont typeface="Arial" panose="020B0604020202020204" pitchFamily="34" charset="0"/>
              <a:buChar char="•"/>
            </a:pPr>
            <a:r>
              <a:rPr lang="zh-CN" altLang="en-US" dirty="0"/>
              <a:t>基类的私有成员也将成为派生类的一部分，但只能通过基类的公有和保护方法访问</a:t>
            </a:r>
          </a:p>
        </p:txBody>
      </p:sp>
      <p:sp>
        <p:nvSpPr>
          <p:cNvPr id="9" name="文本框 8">
            <a:extLst>
              <a:ext uri="{FF2B5EF4-FFF2-40B4-BE49-F238E27FC236}">
                <a16:creationId xmlns:a16="http://schemas.microsoft.com/office/drawing/2014/main" id="{E61454DE-F429-4BBC-96EA-89BB9F222057}"/>
              </a:ext>
            </a:extLst>
          </p:cNvPr>
          <p:cNvSpPr txBox="1"/>
          <p:nvPr/>
        </p:nvSpPr>
        <p:spPr>
          <a:xfrm>
            <a:off x="878501" y="6190495"/>
            <a:ext cx="7287969" cy="369332"/>
          </a:xfrm>
          <a:prstGeom prst="rect">
            <a:avLst/>
          </a:prstGeom>
          <a:noFill/>
        </p:spPr>
        <p:txBody>
          <a:bodyPr wrap="square" rtlCol="0">
            <a:spAutoFit/>
          </a:bodyPr>
          <a:lstStyle/>
          <a:p>
            <a:r>
              <a:rPr lang="zh-CN" altLang="en-US" dirty="0"/>
              <a:t>要使用派生类，程序必须能够访问基类声明</a:t>
            </a:r>
            <a:r>
              <a:rPr lang="en-US" altLang="zh-CN" dirty="0"/>
              <a:t>(</a:t>
            </a:r>
            <a:r>
              <a:rPr lang="zh-CN" altLang="en-US" dirty="0"/>
              <a:t>头文件包含</a:t>
            </a:r>
            <a:r>
              <a:rPr lang="en-US" altLang="zh-CN" dirty="0"/>
              <a:t>)</a:t>
            </a:r>
            <a:endParaRPr lang="zh-CN" altLang="en-US" dirty="0"/>
          </a:p>
        </p:txBody>
      </p:sp>
    </p:spTree>
    <p:extLst>
      <p:ext uri="{BB962C8B-B14F-4D97-AF65-F5344CB8AC3E}">
        <p14:creationId xmlns:p14="http://schemas.microsoft.com/office/powerpoint/2010/main" val="397164616"/>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46</a:t>
            </a:fld>
            <a:endParaRPr lang="en-US" altLang="zh-CN"/>
          </a:p>
        </p:txBody>
      </p:sp>
      <p:sp>
        <p:nvSpPr>
          <p:cNvPr id="4" name="文本框 3">
            <a:extLst>
              <a:ext uri="{FF2B5EF4-FFF2-40B4-BE49-F238E27FC236}">
                <a16:creationId xmlns:a16="http://schemas.microsoft.com/office/drawing/2014/main" id="{12C9D34D-68BC-E6B9-F5F2-E3D86C73823F}"/>
              </a:ext>
            </a:extLst>
          </p:cNvPr>
          <p:cNvSpPr txBox="1"/>
          <p:nvPr/>
        </p:nvSpPr>
        <p:spPr>
          <a:xfrm>
            <a:off x="998782" y="1115858"/>
            <a:ext cx="9073060" cy="923330"/>
          </a:xfrm>
          <a:prstGeom prst="rect">
            <a:avLst/>
          </a:prstGeom>
          <a:noFill/>
        </p:spPr>
        <p:txBody>
          <a:bodyPr wrap="square" rtlCol="0">
            <a:spAutoFit/>
          </a:bodyPr>
          <a:lstStyle/>
          <a:p>
            <a:r>
              <a:rPr lang="zh-CN" altLang="en-US" dirty="0"/>
              <a:t>派生类构造函数必须使用基类构造函数，创建派生类对象时，</a:t>
            </a:r>
            <a:r>
              <a:rPr lang="zh-CN" altLang="en-US" dirty="0">
                <a:solidFill>
                  <a:srgbClr val="FF0000"/>
                </a:solidFill>
              </a:rPr>
              <a:t>程序首先创建基类对象</a:t>
            </a:r>
            <a:endParaRPr lang="en-US" altLang="zh-CN" dirty="0">
              <a:solidFill>
                <a:srgbClr val="FF0000"/>
              </a:solidFill>
            </a:endParaRPr>
          </a:p>
          <a:p>
            <a:endParaRPr lang="en-US" altLang="zh-CN" dirty="0"/>
          </a:p>
          <a:p>
            <a:r>
              <a:rPr lang="zh-CN" altLang="en-US" dirty="0"/>
              <a:t>释放顺序相反，先执行</a:t>
            </a:r>
            <a:r>
              <a:rPr lang="zh-CN" altLang="en-US" dirty="0">
                <a:solidFill>
                  <a:srgbClr val="290DB3"/>
                </a:solidFill>
              </a:rPr>
              <a:t>派生类的析构函数</a:t>
            </a:r>
            <a:r>
              <a:rPr lang="zh-CN" altLang="en-US" dirty="0"/>
              <a:t>，再执行基类的析构函数</a:t>
            </a:r>
            <a:endParaRPr lang="en-US" altLang="zh-CN" dirty="0"/>
          </a:p>
        </p:txBody>
      </p:sp>
      <p:sp>
        <p:nvSpPr>
          <p:cNvPr id="5" name="文本框 4">
            <a:extLst>
              <a:ext uri="{FF2B5EF4-FFF2-40B4-BE49-F238E27FC236}">
                <a16:creationId xmlns:a16="http://schemas.microsoft.com/office/drawing/2014/main" id="{C0E83063-D0A4-DD7B-EC77-2C69A4A93B02}"/>
              </a:ext>
            </a:extLst>
          </p:cNvPr>
          <p:cNvSpPr txBox="1"/>
          <p:nvPr/>
        </p:nvSpPr>
        <p:spPr>
          <a:xfrm>
            <a:off x="998782" y="4963196"/>
            <a:ext cx="9290145" cy="1200329"/>
          </a:xfrm>
          <a:prstGeom prst="rect">
            <a:avLst/>
          </a:prstGeom>
          <a:noFill/>
        </p:spPr>
        <p:txBody>
          <a:bodyPr wrap="square" rtlCol="0">
            <a:spAutoFit/>
          </a:bodyPr>
          <a:lstStyle/>
          <a:p>
            <a:r>
              <a:rPr lang="zh-CN" altLang="en-US" dirty="0"/>
              <a:t>派生类构造函数要点：</a:t>
            </a:r>
            <a:endParaRPr lang="en-US" altLang="zh-CN" dirty="0"/>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首先创建基类对象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派生类构造函数应通过成员初始化列表将基类信息传递给基类构造函数</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派生类构造函数应初始化派生类新增的数据成员</a:t>
            </a:r>
            <a:endParaRPr lang="en-US" altLang="zh-CN"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D52BFBEF-0B43-39D9-5B8B-9A730199E8F8}"/>
              </a:ext>
            </a:extLst>
          </p:cNvPr>
          <p:cNvPicPr>
            <a:picLocks noChangeAspect="1"/>
          </p:cNvPicPr>
          <p:nvPr/>
        </p:nvPicPr>
        <p:blipFill>
          <a:blip r:embed="rId3"/>
          <a:stretch>
            <a:fillRect/>
          </a:stretch>
        </p:blipFill>
        <p:spPr>
          <a:xfrm>
            <a:off x="2584628" y="2178028"/>
            <a:ext cx="5524784" cy="2521080"/>
          </a:xfrm>
          <a:prstGeom prst="rect">
            <a:avLst/>
          </a:prstGeom>
        </p:spPr>
      </p:pic>
    </p:spTree>
    <p:extLst>
      <p:ext uri="{BB962C8B-B14F-4D97-AF65-F5344CB8AC3E}">
        <p14:creationId xmlns:p14="http://schemas.microsoft.com/office/powerpoint/2010/main" val="3150194277"/>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47</a:t>
            </a:fld>
            <a:endParaRPr lang="en-US" altLang="zh-CN"/>
          </a:p>
        </p:txBody>
      </p:sp>
      <p:sp>
        <p:nvSpPr>
          <p:cNvPr id="4" name="文本框 3">
            <a:extLst>
              <a:ext uri="{FF2B5EF4-FFF2-40B4-BE49-F238E27FC236}">
                <a16:creationId xmlns:a16="http://schemas.microsoft.com/office/drawing/2014/main" id="{12C9D34D-68BC-E6B9-F5F2-E3D86C73823F}"/>
              </a:ext>
            </a:extLst>
          </p:cNvPr>
          <p:cNvSpPr txBox="1"/>
          <p:nvPr/>
        </p:nvSpPr>
        <p:spPr>
          <a:xfrm>
            <a:off x="717772" y="1868768"/>
            <a:ext cx="754601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派生类可以使用基类的公有成员</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基类指针可以在不进行显示类型转换的情况下指向派生类对象，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基类引用可以在不进行显示类型转换的情况下引用派生类对象</a:t>
            </a:r>
          </a:p>
        </p:txBody>
      </p:sp>
      <p:sp>
        <p:nvSpPr>
          <p:cNvPr id="5" name="文本框 4">
            <a:extLst>
              <a:ext uri="{FF2B5EF4-FFF2-40B4-BE49-F238E27FC236}">
                <a16:creationId xmlns:a16="http://schemas.microsoft.com/office/drawing/2014/main" id="{C0E83063-D0A4-DD7B-EC77-2C69A4A93B02}"/>
              </a:ext>
            </a:extLst>
          </p:cNvPr>
          <p:cNvSpPr txBox="1"/>
          <p:nvPr/>
        </p:nvSpPr>
        <p:spPr>
          <a:xfrm>
            <a:off x="501364" y="4890688"/>
            <a:ext cx="7762420" cy="369332"/>
          </a:xfrm>
          <a:prstGeom prst="rect">
            <a:avLst/>
          </a:prstGeom>
          <a:noFill/>
        </p:spPr>
        <p:txBody>
          <a:bodyPr wrap="square" rtlCol="0">
            <a:spAutoFit/>
          </a:bodyPr>
          <a:lstStyle/>
          <a:p>
            <a:r>
              <a:rPr lang="zh-CN" altLang="en-US" dirty="0"/>
              <a:t>但是，基类指针或引用</a:t>
            </a:r>
            <a:r>
              <a:rPr lang="zh-CN" altLang="en-US" dirty="0">
                <a:solidFill>
                  <a:srgbClr val="FF0000"/>
                </a:solidFill>
              </a:rPr>
              <a:t>只能</a:t>
            </a:r>
            <a:r>
              <a:rPr lang="zh-CN" altLang="en-US" dirty="0"/>
              <a:t>调用</a:t>
            </a:r>
            <a:r>
              <a:rPr lang="zh-CN" altLang="en-US" dirty="0">
                <a:solidFill>
                  <a:srgbClr val="FF0000"/>
                </a:solidFill>
              </a:rPr>
              <a:t>基类方法</a:t>
            </a:r>
          </a:p>
        </p:txBody>
      </p:sp>
      <p:sp>
        <p:nvSpPr>
          <p:cNvPr id="7" name="文本框 6">
            <a:extLst>
              <a:ext uri="{FF2B5EF4-FFF2-40B4-BE49-F238E27FC236}">
                <a16:creationId xmlns:a16="http://schemas.microsoft.com/office/drawing/2014/main" id="{7BABC5B9-C10F-A2E1-9229-5C9865B2C658}"/>
              </a:ext>
            </a:extLst>
          </p:cNvPr>
          <p:cNvSpPr txBox="1"/>
          <p:nvPr/>
        </p:nvSpPr>
        <p:spPr>
          <a:xfrm>
            <a:off x="501364" y="5428636"/>
            <a:ext cx="10962503" cy="646331"/>
          </a:xfrm>
          <a:prstGeom prst="rect">
            <a:avLst/>
          </a:prstGeom>
          <a:noFill/>
        </p:spPr>
        <p:txBody>
          <a:bodyPr wrap="square" rtlCol="0">
            <a:spAutoFit/>
          </a:bodyPr>
          <a:lstStyle/>
          <a:p>
            <a:r>
              <a:rPr lang="en-US" altLang="zh-CN" dirty="0"/>
              <a:t>C++</a:t>
            </a:r>
            <a:r>
              <a:rPr lang="zh-CN" altLang="en-US" dirty="0"/>
              <a:t>要求引用和指针类型与赋给的类型匹配，但这一规则对继承是个例外，但这种例外是</a:t>
            </a:r>
            <a:r>
              <a:rPr lang="zh-CN" altLang="en-US" dirty="0">
                <a:solidFill>
                  <a:srgbClr val="290DB3"/>
                </a:solidFill>
              </a:rPr>
              <a:t>单向的</a:t>
            </a:r>
            <a:r>
              <a:rPr lang="zh-CN" altLang="en-US" dirty="0"/>
              <a:t>，不可以将基类对象赋给派生类引用和指针</a:t>
            </a:r>
          </a:p>
        </p:txBody>
      </p:sp>
      <p:sp>
        <p:nvSpPr>
          <p:cNvPr id="6" name="文本框 5">
            <a:extLst>
              <a:ext uri="{FF2B5EF4-FFF2-40B4-BE49-F238E27FC236}">
                <a16:creationId xmlns:a16="http://schemas.microsoft.com/office/drawing/2014/main" id="{5274D224-C737-ADD2-768F-DDF42509C61B}"/>
              </a:ext>
            </a:extLst>
          </p:cNvPr>
          <p:cNvSpPr txBox="1"/>
          <p:nvPr/>
        </p:nvSpPr>
        <p:spPr>
          <a:xfrm>
            <a:off x="501364" y="1334212"/>
            <a:ext cx="7762420" cy="369332"/>
          </a:xfrm>
          <a:prstGeom prst="rect">
            <a:avLst/>
          </a:prstGeom>
          <a:noFill/>
        </p:spPr>
        <p:txBody>
          <a:bodyPr wrap="square" rtlCol="0">
            <a:spAutoFit/>
          </a:bodyPr>
          <a:lstStyle/>
          <a:p>
            <a:r>
              <a:rPr lang="zh-CN" altLang="en-US" dirty="0"/>
              <a:t>派生类和基类之间的特殊关系：</a:t>
            </a:r>
          </a:p>
        </p:txBody>
      </p:sp>
      <p:pic>
        <p:nvPicPr>
          <p:cNvPr id="12" name="图片 11">
            <a:extLst>
              <a:ext uri="{FF2B5EF4-FFF2-40B4-BE49-F238E27FC236}">
                <a16:creationId xmlns:a16="http://schemas.microsoft.com/office/drawing/2014/main" id="{16ADFF41-A914-E9A8-1C38-654ADB9F3E0B}"/>
              </a:ext>
            </a:extLst>
          </p:cNvPr>
          <p:cNvPicPr>
            <a:picLocks noChangeAspect="1"/>
          </p:cNvPicPr>
          <p:nvPr/>
        </p:nvPicPr>
        <p:blipFill>
          <a:blip r:embed="rId3"/>
          <a:stretch>
            <a:fillRect/>
          </a:stretch>
        </p:blipFill>
        <p:spPr>
          <a:xfrm>
            <a:off x="3657699" y="3076823"/>
            <a:ext cx="4915153" cy="1441524"/>
          </a:xfrm>
          <a:prstGeom prst="rect">
            <a:avLst/>
          </a:prstGeom>
        </p:spPr>
      </p:pic>
    </p:spTree>
    <p:extLst>
      <p:ext uri="{BB962C8B-B14F-4D97-AF65-F5344CB8AC3E}">
        <p14:creationId xmlns:p14="http://schemas.microsoft.com/office/powerpoint/2010/main" val="1501678088"/>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多态公有继承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48</a:t>
            </a:fld>
            <a:endParaRPr lang="en-US" altLang="zh-CN"/>
          </a:p>
        </p:txBody>
      </p:sp>
      <p:sp>
        <p:nvSpPr>
          <p:cNvPr id="5" name="文本框 4">
            <a:extLst>
              <a:ext uri="{FF2B5EF4-FFF2-40B4-BE49-F238E27FC236}">
                <a16:creationId xmlns:a16="http://schemas.microsoft.com/office/drawing/2014/main" id="{C0E83063-D0A4-DD7B-EC77-2C69A4A93B02}"/>
              </a:ext>
            </a:extLst>
          </p:cNvPr>
          <p:cNvSpPr txBox="1"/>
          <p:nvPr/>
        </p:nvSpPr>
        <p:spPr>
          <a:xfrm>
            <a:off x="619124" y="1423838"/>
            <a:ext cx="5403946" cy="1754326"/>
          </a:xfrm>
          <a:prstGeom prst="rect">
            <a:avLst/>
          </a:prstGeom>
          <a:noFill/>
        </p:spPr>
        <p:txBody>
          <a:bodyPr wrap="square" rtlCol="0">
            <a:spAutoFit/>
          </a:bodyPr>
          <a:lstStyle/>
          <a:p>
            <a:r>
              <a:rPr lang="zh-CN" altLang="en-US" dirty="0"/>
              <a:t>多态公有继承</a:t>
            </a:r>
            <a:r>
              <a:rPr lang="en-US" altLang="zh-CN" dirty="0"/>
              <a:t>——</a:t>
            </a:r>
            <a:r>
              <a:rPr lang="zh-CN" altLang="en-US" dirty="0"/>
              <a:t>同义方法在派生类和基类中的行为不同，有两个重要的机制可以实现：</a:t>
            </a:r>
            <a:endParaRPr lang="en-US" altLang="zh-CN" dirty="0"/>
          </a:p>
          <a:p>
            <a:endParaRPr lang="en-US" altLang="zh-CN" dirty="0"/>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在派生类中重新定义基类的方法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使用虚方法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en-US" altLang="zh-CN" dirty="0"/>
          </a:p>
        </p:txBody>
      </p:sp>
      <p:sp>
        <p:nvSpPr>
          <p:cNvPr id="7" name="文本框 6">
            <a:extLst>
              <a:ext uri="{FF2B5EF4-FFF2-40B4-BE49-F238E27FC236}">
                <a16:creationId xmlns:a16="http://schemas.microsoft.com/office/drawing/2014/main" id="{7BABC5B9-C10F-A2E1-9229-5C9865B2C658}"/>
              </a:ext>
            </a:extLst>
          </p:cNvPr>
          <p:cNvSpPr txBox="1"/>
          <p:nvPr/>
        </p:nvSpPr>
        <p:spPr>
          <a:xfrm>
            <a:off x="619124" y="3548823"/>
            <a:ext cx="5476876" cy="646331"/>
          </a:xfrm>
          <a:prstGeom prst="rect">
            <a:avLst/>
          </a:prstGeom>
          <a:noFill/>
        </p:spPr>
        <p:txBody>
          <a:bodyPr wrap="square" rtlCol="0">
            <a:spAutoFit/>
          </a:bodyPr>
          <a:lstStyle/>
          <a:p>
            <a:r>
              <a:rPr lang="zh-CN" altLang="en-US" dirty="0"/>
              <a:t>在基类中使用关键字</a:t>
            </a:r>
            <a:r>
              <a:rPr lang="en-US" altLang="zh-CN" dirty="0"/>
              <a:t>virtual</a:t>
            </a:r>
            <a:r>
              <a:rPr lang="zh-CN" altLang="en-US" dirty="0"/>
              <a:t>将派生类会重新定义的方法声明为虚方法，它在派生类中将自动成为虚方法</a:t>
            </a:r>
            <a:endParaRPr lang="en-US" altLang="zh-CN" dirty="0"/>
          </a:p>
        </p:txBody>
      </p:sp>
      <p:pic>
        <p:nvPicPr>
          <p:cNvPr id="6" name="图片 5">
            <a:extLst>
              <a:ext uri="{FF2B5EF4-FFF2-40B4-BE49-F238E27FC236}">
                <a16:creationId xmlns:a16="http://schemas.microsoft.com/office/drawing/2014/main" id="{A169EE67-4BC5-97C4-E832-A6E62488D3B7}"/>
              </a:ext>
            </a:extLst>
          </p:cNvPr>
          <p:cNvPicPr>
            <a:picLocks noChangeAspect="1"/>
          </p:cNvPicPr>
          <p:nvPr/>
        </p:nvPicPr>
        <p:blipFill>
          <a:blip r:embed="rId3"/>
          <a:stretch>
            <a:fillRect/>
          </a:stretch>
        </p:blipFill>
        <p:spPr>
          <a:xfrm>
            <a:off x="6356231" y="1014379"/>
            <a:ext cx="4610337" cy="4667490"/>
          </a:xfrm>
          <a:prstGeom prst="rect">
            <a:avLst/>
          </a:prstGeom>
        </p:spPr>
      </p:pic>
      <p:pic>
        <p:nvPicPr>
          <p:cNvPr id="14" name="图片 13">
            <a:extLst>
              <a:ext uri="{FF2B5EF4-FFF2-40B4-BE49-F238E27FC236}">
                <a16:creationId xmlns:a16="http://schemas.microsoft.com/office/drawing/2014/main" id="{093F4F3F-4670-D6C4-5C9C-876B2C618728}"/>
              </a:ext>
            </a:extLst>
          </p:cNvPr>
          <p:cNvPicPr>
            <a:picLocks noChangeAspect="1"/>
          </p:cNvPicPr>
          <p:nvPr/>
        </p:nvPicPr>
        <p:blipFill>
          <a:blip r:embed="rId4"/>
          <a:stretch>
            <a:fillRect/>
          </a:stretch>
        </p:blipFill>
        <p:spPr>
          <a:xfrm>
            <a:off x="1225432" y="4565813"/>
            <a:ext cx="4089729" cy="1209716"/>
          </a:xfrm>
          <a:prstGeom prst="rect">
            <a:avLst/>
          </a:prstGeom>
        </p:spPr>
      </p:pic>
    </p:spTree>
    <p:extLst>
      <p:ext uri="{BB962C8B-B14F-4D97-AF65-F5344CB8AC3E}">
        <p14:creationId xmlns:p14="http://schemas.microsoft.com/office/powerpoint/2010/main" val="316495277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多态公有继承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49</a:t>
            </a:fld>
            <a:endParaRPr lang="en-US" altLang="zh-CN"/>
          </a:p>
        </p:txBody>
      </p:sp>
      <p:pic>
        <p:nvPicPr>
          <p:cNvPr id="6" name="图片 5">
            <a:extLst>
              <a:ext uri="{FF2B5EF4-FFF2-40B4-BE49-F238E27FC236}">
                <a16:creationId xmlns:a16="http://schemas.microsoft.com/office/drawing/2014/main" id="{1080D463-D782-7C3D-DE2E-088572438B5B}"/>
              </a:ext>
            </a:extLst>
          </p:cNvPr>
          <p:cNvPicPr>
            <a:picLocks noChangeAspect="1"/>
          </p:cNvPicPr>
          <p:nvPr/>
        </p:nvPicPr>
        <p:blipFill>
          <a:blip r:embed="rId3"/>
          <a:stretch>
            <a:fillRect/>
          </a:stretch>
        </p:blipFill>
        <p:spPr>
          <a:xfrm>
            <a:off x="3251389" y="2174936"/>
            <a:ext cx="5054860" cy="1822544"/>
          </a:xfrm>
          <a:prstGeom prst="rect">
            <a:avLst/>
          </a:prstGeom>
        </p:spPr>
      </p:pic>
      <p:sp>
        <p:nvSpPr>
          <p:cNvPr id="7" name="文本框 6">
            <a:extLst>
              <a:ext uri="{FF2B5EF4-FFF2-40B4-BE49-F238E27FC236}">
                <a16:creationId xmlns:a16="http://schemas.microsoft.com/office/drawing/2014/main" id="{7FE410C6-011B-D780-8DF8-51B5328650E2}"/>
              </a:ext>
            </a:extLst>
          </p:cNvPr>
          <p:cNvSpPr txBox="1"/>
          <p:nvPr/>
        </p:nvSpPr>
        <p:spPr>
          <a:xfrm>
            <a:off x="772297" y="1094015"/>
            <a:ext cx="8589911" cy="923330"/>
          </a:xfrm>
          <a:prstGeom prst="rect">
            <a:avLst/>
          </a:prstGeom>
          <a:noFill/>
        </p:spPr>
        <p:txBody>
          <a:bodyPr wrap="square" rtlCol="0">
            <a:spAutoFit/>
          </a:bodyPr>
          <a:lstStyle/>
          <a:p>
            <a:r>
              <a:rPr lang="zh-CN" altLang="en-US" dirty="0"/>
              <a:t>当方法是通过引用或指针而不是通过对象调用时：</a:t>
            </a:r>
            <a:endParaRPr lang="en-US" altLang="zh-CN" dirty="0"/>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如果没有关键字</a:t>
            </a:r>
            <a:r>
              <a:rPr lang="en-US" altLang="zh-CN" dirty="0">
                <a:latin typeface="楷体" panose="02010609060101010101" pitchFamily="49" charset="-122"/>
                <a:ea typeface="楷体" panose="02010609060101010101" pitchFamily="49" charset="-122"/>
              </a:rPr>
              <a:t>virtual</a:t>
            </a:r>
            <a:r>
              <a:rPr lang="zh-CN" altLang="en-US" dirty="0">
                <a:latin typeface="楷体" panose="02010609060101010101" pitchFamily="49" charset="-122"/>
                <a:ea typeface="楷体" panose="02010609060101010101" pitchFamily="49" charset="-122"/>
              </a:rPr>
              <a:t>，程序将根据引用类型或指针类型选择方法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如果有关键字</a:t>
            </a:r>
            <a:r>
              <a:rPr lang="en-US" altLang="zh-CN" dirty="0">
                <a:latin typeface="楷体" panose="02010609060101010101" pitchFamily="49" charset="-122"/>
                <a:ea typeface="楷体" panose="02010609060101010101" pitchFamily="49" charset="-122"/>
              </a:rPr>
              <a:t>virtual</a:t>
            </a:r>
            <a:r>
              <a:rPr lang="zh-CN" altLang="en-US" dirty="0">
                <a:latin typeface="楷体" panose="02010609060101010101" pitchFamily="49" charset="-122"/>
                <a:ea typeface="楷体" panose="02010609060101010101" pitchFamily="49" charset="-122"/>
              </a:rPr>
              <a:t>，程序将根据引用或指针指向的类型的对象选择方法</a:t>
            </a:r>
          </a:p>
        </p:txBody>
      </p:sp>
      <p:sp>
        <p:nvSpPr>
          <p:cNvPr id="15" name="文本框 14">
            <a:extLst>
              <a:ext uri="{FF2B5EF4-FFF2-40B4-BE49-F238E27FC236}">
                <a16:creationId xmlns:a16="http://schemas.microsoft.com/office/drawing/2014/main" id="{36D97C7E-9D9B-D060-2FEF-AEEA71E20E80}"/>
              </a:ext>
            </a:extLst>
          </p:cNvPr>
          <p:cNvSpPr txBox="1"/>
          <p:nvPr/>
        </p:nvSpPr>
        <p:spPr>
          <a:xfrm>
            <a:off x="772298" y="4256185"/>
            <a:ext cx="9073060" cy="369332"/>
          </a:xfrm>
          <a:prstGeom prst="rect">
            <a:avLst/>
          </a:prstGeom>
          <a:noFill/>
        </p:spPr>
        <p:txBody>
          <a:bodyPr wrap="square" rtlCol="0">
            <a:spAutoFit/>
          </a:bodyPr>
          <a:lstStyle/>
          <a:p>
            <a:r>
              <a:rPr lang="zh-CN" altLang="en-US" dirty="0"/>
              <a:t>在派生类方法中，标准技术是使用作用域解析运算符来调用基类虚方法</a:t>
            </a:r>
          </a:p>
        </p:txBody>
      </p:sp>
      <p:pic>
        <p:nvPicPr>
          <p:cNvPr id="17" name="图片 16">
            <a:extLst>
              <a:ext uri="{FF2B5EF4-FFF2-40B4-BE49-F238E27FC236}">
                <a16:creationId xmlns:a16="http://schemas.microsoft.com/office/drawing/2014/main" id="{D0661FA3-542E-53BD-CB30-B6E1176717A1}"/>
              </a:ext>
            </a:extLst>
          </p:cNvPr>
          <p:cNvPicPr>
            <a:picLocks noChangeAspect="1"/>
          </p:cNvPicPr>
          <p:nvPr/>
        </p:nvPicPr>
        <p:blipFill>
          <a:blip r:embed="rId4"/>
          <a:stretch>
            <a:fillRect/>
          </a:stretch>
        </p:blipFill>
        <p:spPr>
          <a:xfrm>
            <a:off x="4232514" y="4695982"/>
            <a:ext cx="3092609" cy="1593932"/>
          </a:xfrm>
          <a:prstGeom prst="rect">
            <a:avLst/>
          </a:prstGeom>
        </p:spPr>
      </p:pic>
    </p:spTree>
    <p:extLst>
      <p:ext uri="{BB962C8B-B14F-4D97-AF65-F5344CB8AC3E}">
        <p14:creationId xmlns:p14="http://schemas.microsoft.com/office/powerpoint/2010/main" val="102015009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en-US" altLang="zh-CN" dirty="0">
                <a:latin typeface="Arial" panose="020B0604020202020204" pitchFamily="34" charset="0"/>
                <a:ea typeface="思源黑体 CN Medium" panose="020B0600000000000000" pitchFamily="34" charset="-122"/>
                <a:cs typeface="Arial" panose="020B0604020202020204" pitchFamily="34" charset="0"/>
              </a:rPr>
              <a:t>C</a:t>
            </a:r>
            <a:r>
              <a:rPr lang="zh-CN" altLang="en-US" dirty="0">
                <a:latin typeface="Arial" panose="020B0604020202020204" pitchFamily="34" charset="0"/>
                <a:ea typeface="思源黑体 CN Medium" panose="020B0600000000000000" pitchFamily="34" charset="-122"/>
                <a:cs typeface="Arial" panose="020B0604020202020204" pitchFamily="34" charset="0"/>
              </a:rPr>
              <a:t>和</a:t>
            </a:r>
            <a:r>
              <a:rPr lang="en-US" altLang="zh-CN" dirty="0">
                <a:latin typeface="Arial" panose="020B0604020202020204" pitchFamily="34" charset="0"/>
                <a:ea typeface="思源黑体 CN Medium" panose="020B0600000000000000" pitchFamily="34" charset="-122"/>
                <a:cs typeface="Arial" panose="020B0604020202020204" pitchFamily="34" charset="0"/>
              </a:rPr>
              <a:t>C++</a:t>
            </a:r>
            <a:endParaRPr lang="zh-CN" altLang="en-US" dirty="0">
              <a:latin typeface="Arial" panose="020B0604020202020204" pitchFamily="34" charset="0"/>
              <a:ea typeface="思源黑体 CN Medium" panose="020B0600000000000000"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a:t>
            </a:fld>
            <a:endParaRPr lang="en-US" altLang="zh-CN"/>
          </a:p>
        </p:txBody>
      </p:sp>
      <p:sp>
        <p:nvSpPr>
          <p:cNvPr id="9" name="文本框 8">
            <a:extLst>
              <a:ext uri="{FF2B5EF4-FFF2-40B4-BE49-F238E27FC236}">
                <a16:creationId xmlns:a16="http://schemas.microsoft.com/office/drawing/2014/main" id="{DA84C9DC-1780-F038-1534-64702E16EC26}"/>
              </a:ext>
            </a:extLst>
          </p:cNvPr>
          <p:cNvSpPr txBox="1"/>
          <p:nvPr/>
        </p:nvSpPr>
        <p:spPr>
          <a:xfrm>
            <a:off x="571696" y="3843448"/>
            <a:ext cx="9128421" cy="369332"/>
          </a:xfrm>
          <a:prstGeom prst="rect">
            <a:avLst/>
          </a:prstGeom>
          <a:noFill/>
        </p:spPr>
        <p:txBody>
          <a:bodyPr wrap="square">
            <a:spAutoFit/>
          </a:bodyPr>
          <a:lstStyle/>
          <a:p>
            <a:r>
              <a:rPr lang="zh-CN" altLang="en-US" dirty="0"/>
              <a:t>C++真正的优点之一是：可以方便地重用和修改现有的、经过仔细测试的代码。</a:t>
            </a:r>
          </a:p>
        </p:txBody>
      </p:sp>
      <p:sp>
        <p:nvSpPr>
          <p:cNvPr id="14" name="文本框 13">
            <a:extLst>
              <a:ext uri="{FF2B5EF4-FFF2-40B4-BE49-F238E27FC236}">
                <a16:creationId xmlns:a16="http://schemas.microsoft.com/office/drawing/2014/main" id="{77B962B1-9B4E-7CEA-C985-FCC3BE3AC7C4}"/>
              </a:ext>
            </a:extLst>
          </p:cNvPr>
          <p:cNvSpPr txBox="1"/>
          <p:nvPr/>
        </p:nvSpPr>
        <p:spPr>
          <a:xfrm>
            <a:off x="571696" y="4580011"/>
            <a:ext cx="10186755" cy="369332"/>
          </a:xfrm>
          <a:prstGeom prst="rect">
            <a:avLst/>
          </a:prstGeom>
          <a:noFill/>
        </p:spPr>
        <p:txBody>
          <a:bodyPr wrap="square">
            <a:spAutoFit/>
          </a:bodyPr>
          <a:lstStyle/>
          <a:p>
            <a:r>
              <a:rPr lang="zh-CN" altLang="en-US" dirty="0"/>
              <a:t>C++程序可以使用已有的C软件库。库是编程模块的集合，可以从程序中调用它们。</a:t>
            </a:r>
          </a:p>
        </p:txBody>
      </p:sp>
      <p:sp>
        <p:nvSpPr>
          <p:cNvPr id="17" name="文本框 16">
            <a:extLst>
              <a:ext uri="{FF2B5EF4-FFF2-40B4-BE49-F238E27FC236}">
                <a16:creationId xmlns:a16="http://schemas.microsoft.com/office/drawing/2014/main" id="{0666C811-F9AF-01D7-BF40-F9ADB4597138}"/>
              </a:ext>
            </a:extLst>
          </p:cNvPr>
          <p:cNvSpPr txBox="1"/>
          <p:nvPr/>
        </p:nvSpPr>
        <p:spPr>
          <a:xfrm>
            <a:off x="571696" y="2370322"/>
            <a:ext cx="6108192" cy="369332"/>
          </a:xfrm>
          <a:prstGeom prst="rect">
            <a:avLst/>
          </a:prstGeom>
          <a:noFill/>
        </p:spPr>
        <p:txBody>
          <a:bodyPr wrap="square">
            <a:spAutoFit/>
          </a:bodyPr>
          <a:lstStyle/>
          <a:p>
            <a:r>
              <a:rPr lang="zh-CN" altLang="en-US" dirty="0"/>
              <a:t>C++对大小写敏感</a:t>
            </a:r>
          </a:p>
        </p:txBody>
      </p:sp>
      <p:sp>
        <p:nvSpPr>
          <p:cNvPr id="25" name="文本框 24">
            <a:extLst>
              <a:ext uri="{FF2B5EF4-FFF2-40B4-BE49-F238E27FC236}">
                <a16:creationId xmlns:a16="http://schemas.microsoft.com/office/drawing/2014/main" id="{C51EB470-D8D2-A2B9-AC53-06C9089D803D}"/>
              </a:ext>
            </a:extLst>
          </p:cNvPr>
          <p:cNvSpPr txBox="1"/>
          <p:nvPr/>
        </p:nvSpPr>
        <p:spPr>
          <a:xfrm>
            <a:off x="571696" y="5316574"/>
            <a:ext cx="8777901" cy="369332"/>
          </a:xfrm>
          <a:prstGeom prst="rect">
            <a:avLst/>
          </a:prstGeom>
          <a:noFill/>
        </p:spPr>
        <p:txBody>
          <a:bodyPr wrap="square">
            <a:spAutoFit/>
          </a:bodyPr>
          <a:lstStyle/>
          <a:p>
            <a:r>
              <a:rPr lang="zh-CN" altLang="en-US" dirty="0"/>
              <a:t>C++扩展了运算符重载的概念，允许为用户定义的类型（类）重新定义运算符的含义。</a:t>
            </a:r>
          </a:p>
        </p:txBody>
      </p:sp>
      <p:sp>
        <p:nvSpPr>
          <p:cNvPr id="4" name="文本框 3">
            <a:extLst>
              <a:ext uri="{FF2B5EF4-FFF2-40B4-BE49-F238E27FC236}">
                <a16:creationId xmlns:a16="http://schemas.microsoft.com/office/drawing/2014/main" id="{ABD68697-EB05-8F5A-0B5A-374819FA2ABB}"/>
              </a:ext>
            </a:extLst>
          </p:cNvPr>
          <p:cNvSpPr txBox="1"/>
          <p:nvPr/>
        </p:nvSpPr>
        <p:spPr>
          <a:xfrm>
            <a:off x="571696" y="3106885"/>
            <a:ext cx="8928104" cy="369332"/>
          </a:xfrm>
          <a:prstGeom prst="rect">
            <a:avLst/>
          </a:prstGeom>
          <a:noFill/>
        </p:spPr>
        <p:txBody>
          <a:bodyPr wrap="square">
            <a:spAutoFit/>
          </a:bodyPr>
          <a:lstStyle/>
          <a:p>
            <a:r>
              <a:rPr lang="zh-CN" altLang="en-US" dirty="0"/>
              <a:t>C++（和C）有一项不同的特性—可以连续使用赋值运算符，赋值将从右向左进</a:t>
            </a:r>
          </a:p>
        </p:txBody>
      </p:sp>
      <p:sp>
        <p:nvSpPr>
          <p:cNvPr id="6" name="文本框 5">
            <a:extLst>
              <a:ext uri="{FF2B5EF4-FFF2-40B4-BE49-F238E27FC236}">
                <a16:creationId xmlns:a16="http://schemas.microsoft.com/office/drawing/2014/main" id="{4C6F5192-462D-6F41-745F-95CBDE4886E4}"/>
              </a:ext>
            </a:extLst>
          </p:cNvPr>
          <p:cNvSpPr txBox="1"/>
          <p:nvPr/>
        </p:nvSpPr>
        <p:spPr>
          <a:xfrm>
            <a:off x="571696" y="1356760"/>
            <a:ext cx="10825113" cy="646331"/>
          </a:xfrm>
          <a:prstGeom prst="rect">
            <a:avLst/>
          </a:prstGeom>
          <a:noFill/>
        </p:spPr>
        <p:txBody>
          <a:bodyPr wrap="square">
            <a:spAutoFit/>
          </a:bodyPr>
          <a:lstStyle/>
          <a:p>
            <a:r>
              <a:rPr lang="zh-CN" altLang="en-US" dirty="0"/>
              <a:t>C++中，类是一种规范，它描述了这种新型数据格式，类定义描述了对每个类可执行的操作。对象是根据这种规范构造的特定数据结构</a:t>
            </a:r>
          </a:p>
        </p:txBody>
      </p:sp>
    </p:spTree>
    <p:extLst>
      <p:ext uri="{BB962C8B-B14F-4D97-AF65-F5344CB8AC3E}">
        <p14:creationId xmlns:p14="http://schemas.microsoft.com/office/powerpoint/2010/main" val="168284067"/>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多态公有继承</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50</a:t>
            </a:fld>
            <a:endParaRPr lang="en-US" altLang="zh-CN"/>
          </a:p>
        </p:txBody>
      </p:sp>
      <p:sp>
        <p:nvSpPr>
          <p:cNvPr id="8" name="文本框 7">
            <a:extLst>
              <a:ext uri="{FF2B5EF4-FFF2-40B4-BE49-F238E27FC236}">
                <a16:creationId xmlns:a16="http://schemas.microsoft.com/office/drawing/2014/main" id="{D5B5C48A-FA33-85ED-F4A4-BB163CEAB51A}"/>
              </a:ext>
            </a:extLst>
          </p:cNvPr>
          <p:cNvSpPr txBox="1"/>
          <p:nvPr/>
        </p:nvSpPr>
        <p:spPr>
          <a:xfrm>
            <a:off x="501364" y="3380478"/>
            <a:ext cx="7893145" cy="369332"/>
          </a:xfrm>
          <a:prstGeom prst="rect">
            <a:avLst/>
          </a:prstGeom>
          <a:noFill/>
        </p:spPr>
        <p:txBody>
          <a:bodyPr wrap="square">
            <a:spAutoFit/>
          </a:bodyPr>
          <a:lstStyle/>
          <a:p>
            <a:r>
              <a:rPr lang="zh-CN" altLang="en-US" dirty="0"/>
              <a:t>如果析构函数虚函数不是虚的将只调用对应于指针类型的析构函数</a:t>
            </a:r>
          </a:p>
        </p:txBody>
      </p:sp>
      <p:pic>
        <p:nvPicPr>
          <p:cNvPr id="5" name="图片 4">
            <a:extLst>
              <a:ext uri="{FF2B5EF4-FFF2-40B4-BE49-F238E27FC236}">
                <a16:creationId xmlns:a16="http://schemas.microsoft.com/office/drawing/2014/main" id="{8DA592F2-80C1-DF4F-DFC7-1D4F06507EA8}"/>
              </a:ext>
            </a:extLst>
          </p:cNvPr>
          <p:cNvPicPr>
            <a:picLocks noChangeAspect="1"/>
          </p:cNvPicPr>
          <p:nvPr/>
        </p:nvPicPr>
        <p:blipFill>
          <a:blip r:embed="rId3"/>
          <a:stretch>
            <a:fillRect/>
          </a:stretch>
        </p:blipFill>
        <p:spPr>
          <a:xfrm>
            <a:off x="5152977" y="2449229"/>
            <a:ext cx="1886047" cy="558829"/>
          </a:xfrm>
          <a:prstGeom prst="rect">
            <a:avLst/>
          </a:prstGeom>
        </p:spPr>
      </p:pic>
      <p:sp>
        <p:nvSpPr>
          <p:cNvPr id="6" name="文本框 5">
            <a:extLst>
              <a:ext uri="{FF2B5EF4-FFF2-40B4-BE49-F238E27FC236}">
                <a16:creationId xmlns:a16="http://schemas.microsoft.com/office/drawing/2014/main" id="{DF8E2479-57F8-C54F-4B13-64298B1D0A43}"/>
              </a:ext>
            </a:extLst>
          </p:cNvPr>
          <p:cNvSpPr txBox="1"/>
          <p:nvPr/>
        </p:nvSpPr>
        <p:spPr>
          <a:xfrm>
            <a:off x="501364" y="1707478"/>
            <a:ext cx="8244703" cy="369332"/>
          </a:xfrm>
          <a:prstGeom prst="rect">
            <a:avLst/>
          </a:prstGeom>
          <a:noFill/>
        </p:spPr>
        <p:txBody>
          <a:bodyPr wrap="square">
            <a:spAutoFit/>
          </a:bodyPr>
          <a:lstStyle/>
          <a:p>
            <a:r>
              <a:rPr lang="zh-CN" altLang="en-US" dirty="0"/>
              <a:t>析构函数声明为虚函数是为了确保释放派生对象时，</a:t>
            </a:r>
            <a:r>
              <a:rPr lang="zh-CN" altLang="en-US" dirty="0">
                <a:solidFill>
                  <a:srgbClr val="FF0000"/>
                </a:solidFill>
              </a:rPr>
              <a:t>以正确的顺序调用析构函数</a:t>
            </a:r>
          </a:p>
        </p:txBody>
      </p:sp>
      <p:pic>
        <p:nvPicPr>
          <p:cNvPr id="9" name="图片 8">
            <a:extLst>
              <a:ext uri="{FF2B5EF4-FFF2-40B4-BE49-F238E27FC236}">
                <a16:creationId xmlns:a16="http://schemas.microsoft.com/office/drawing/2014/main" id="{F20CE60B-18FA-0159-0EFC-89D1E184F213}"/>
              </a:ext>
            </a:extLst>
          </p:cNvPr>
          <p:cNvPicPr>
            <a:picLocks noChangeAspect="1"/>
          </p:cNvPicPr>
          <p:nvPr/>
        </p:nvPicPr>
        <p:blipFill>
          <a:blip r:embed="rId4"/>
          <a:stretch>
            <a:fillRect/>
          </a:stretch>
        </p:blipFill>
        <p:spPr>
          <a:xfrm>
            <a:off x="3647949" y="4122230"/>
            <a:ext cx="4896102" cy="736638"/>
          </a:xfrm>
          <a:prstGeom prst="rect">
            <a:avLst/>
          </a:prstGeom>
        </p:spPr>
      </p:pic>
    </p:spTree>
    <p:extLst>
      <p:ext uri="{BB962C8B-B14F-4D97-AF65-F5344CB8AC3E}">
        <p14:creationId xmlns:p14="http://schemas.microsoft.com/office/powerpoint/2010/main" val="4179456261"/>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kumimoji="1" lang="zh-CN" altLang="en-US" spc="-5" dirty="0">
                <a:latin typeface="Arial"/>
                <a:ea typeface="思源黑体 CN Medium" panose="020B0600000000000000" pitchFamily="34" charset="-122"/>
                <a:cs typeface="Arial"/>
              </a:rPr>
              <a:t>静态联编和动态联编</a:t>
            </a:r>
            <a:endParaRPr kumimoji="1" lang="zh-CN" altLang="en-US" dirty="0">
              <a:latin typeface="思源黑体 CN Medium" panose="020B0600000000000000" pitchFamily="34" charset="-122"/>
              <a:ea typeface="思源黑体 CN Medium" panose="020B0600000000000000" pitchFamily="34" charset="-122"/>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51</a:t>
            </a:fld>
            <a:endParaRPr lang="en-US" altLang="zh-CN"/>
          </a:p>
        </p:txBody>
      </p:sp>
      <p:sp>
        <p:nvSpPr>
          <p:cNvPr id="29" name="TextBox 56"/>
          <p:cNvSpPr txBox="1"/>
          <p:nvPr/>
        </p:nvSpPr>
        <p:spPr>
          <a:xfrm>
            <a:off x="501363" y="1410915"/>
            <a:ext cx="6390503" cy="879664"/>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b="0" dirty="0">
                <a:solidFill>
                  <a:schemeClr val="tx1"/>
                </a:solidFill>
                <a:latin typeface="+mn-ea"/>
                <a:ea typeface="+mn-ea"/>
              </a:rPr>
              <a:t>在编译过程中进行联编被称为静态联编</a:t>
            </a:r>
            <a:br>
              <a:rPr lang="en-US" altLang="zh-CN" sz="1800" b="0" dirty="0">
                <a:solidFill>
                  <a:schemeClr val="tx1"/>
                </a:solidFill>
                <a:latin typeface="+mn-ea"/>
                <a:ea typeface="+mn-ea"/>
              </a:rPr>
            </a:br>
            <a:r>
              <a:rPr lang="zh-CN" altLang="en-US" sz="1800" b="0" dirty="0">
                <a:solidFill>
                  <a:schemeClr val="tx1"/>
                </a:solidFill>
                <a:latin typeface="+mn-ea"/>
                <a:ea typeface="+mn-ea"/>
              </a:rPr>
              <a:t>在程序运行时选择正确的虚方法的代码称为动态联编</a:t>
            </a:r>
            <a:endParaRPr lang="en-US" altLang="zh-CN" sz="1800" b="0" dirty="0">
              <a:solidFill>
                <a:schemeClr val="tx1"/>
              </a:solidFill>
              <a:latin typeface="+mn-ea"/>
              <a:ea typeface="+mn-ea"/>
            </a:endParaRPr>
          </a:p>
        </p:txBody>
      </p:sp>
      <p:sp>
        <p:nvSpPr>
          <p:cNvPr id="30" name="TextBox 56"/>
          <p:cNvSpPr txBox="1"/>
          <p:nvPr/>
        </p:nvSpPr>
        <p:spPr>
          <a:xfrm>
            <a:off x="501363" y="2920913"/>
            <a:ext cx="10911704" cy="8811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65000"/>
                    <a:lumOff val="35000"/>
                  </a:schemeClr>
                </a:solidFill>
                <a:latin typeface="+mn-ea"/>
              </a:rPr>
              <a:t>将</a:t>
            </a:r>
            <a:r>
              <a:rPr lang="zh-CN" altLang="en-US" dirty="0">
                <a:solidFill>
                  <a:srgbClr val="290DB3"/>
                </a:solidFill>
                <a:latin typeface="+mn-ea"/>
              </a:rPr>
              <a:t>派生类引用或指针</a:t>
            </a:r>
            <a:r>
              <a:rPr lang="zh-CN" altLang="en-US" dirty="0">
                <a:solidFill>
                  <a:schemeClr val="tx1">
                    <a:lumMod val="65000"/>
                    <a:lumOff val="35000"/>
                  </a:schemeClr>
                </a:solidFill>
                <a:latin typeface="+mn-ea"/>
              </a:rPr>
              <a:t>转换为</a:t>
            </a:r>
            <a:r>
              <a:rPr lang="zh-CN" altLang="en-US" dirty="0">
                <a:solidFill>
                  <a:srgbClr val="00B0F0"/>
                </a:solidFill>
                <a:latin typeface="+mn-ea"/>
              </a:rPr>
              <a:t>基类引用或指针</a:t>
            </a:r>
            <a:r>
              <a:rPr lang="zh-CN" altLang="en-US" dirty="0">
                <a:solidFill>
                  <a:schemeClr val="tx1">
                    <a:lumMod val="65000"/>
                    <a:lumOff val="35000"/>
                  </a:schemeClr>
                </a:solidFill>
                <a:latin typeface="+mn-ea"/>
              </a:rPr>
              <a:t>被称为</a:t>
            </a:r>
            <a:r>
              <a:rPr lang="zh-CN" altLang="en-US" dirty="0">
                <a:solidFill>
                  <a:srgbClr val="FF0000"/>
                </a:solidFill>
                <a:latin typeface="+mn-ea"/>
              </a:rPr>
              <a:t>向上强制转换</a:t>
            </a:r>
            <a:r>
              <a:rPr lang="zh-CN" altLang="en-US" dirty="0">
                <a:solidFill>
                  <a:schemeClr val="tx1">
                    <a:lumMod val="65000"/>
                    <a:lumOff val="35000"/>
                  </a:schemeClr>
                </a:solidFill>
                <a:latin typeface="+mn-ea"/>
              </a:rPr>
              <a:t>，使用公有继承不需要进行显式类型转换</a:t>
            </a:r>
            <a:endParaRPr lang="en-US" altLang="zh-CN" dirty="0">
              <a:solidFill>
                <a:schemeClr val="tx1">
                  <a:lumMod val="65000"/>
                  <a:lumOff val="35000"/>
                </a:schemeClr>
              </a:solidFill>
              <a:latin typeface="+mn-ea"/>
            </a:endParaRPr>
          </a:p>
          <a:p>
            <a:pPr>
              <a:lnSpc>
                <a:spcPct val="150000"/>
              </a:lnSpc>
            </a:pPr>
            <a:r>
              <a:rPr lang="zh-CN" altLang="en-US" dirty="0">
                <a:solidFill>
                  <a:schemeClr val="tx1">
                    <a:lumMod val="65000"/>
                    <a:lumOff val="35000"/>
                  </a:schemeClr>
                </a:solidFill>
                <a:latin typeface="+mn-ea"/>
              </a:rPr>
              <a:t>将</a:t>
            </a:r>
            <a:r>
              <a:rPr lang="zh-CN" altLang="en-US" dirty="0">
                <a:solidFill>
                  <a:srgbClr val="290DB3"/>
                </a:solidFill>
                <a:latin typeface="+mn-ea"/>
              </a:rPr>
              <a:t>基类指针或引用</a:t>
            </a:r>
            <a:r>
              <a:rPr lang="zh-CN" altLang="en-US" dirty="0">
                <a:solidFill>
                  <a:schemeClr val="tx1">
                    <a:lumMod val="65000"/>
                    <a:lumOff val="35000"/>
                  </a:schemeClr>
                </a:solidFill>
                <a:latin typeface="+mn-ea"/>
              </a:rPr>
              <a:t>转换为</a:t>
            </a:r>
            <a:r>
              <a:rPr lang="zh-CN" altLang="en-US" dirty="0">
                <a:solidFill>
                  <a:srgbClr val="00B0F0"/>
                </a:solidFill>
                <a:latin typeface="+mn-ea"/>
              </a:rPr>
              <a:t>派生类指针或引用</a:t>
            </a:r>
            <a:r>
              <a:rPr lang="zh-CN" altLang="en-US" dirty="0">
                <a:solidFill>
                  <a:schemeClr val="tx1">
                    <a:lumMod val="65000"/>
                    <a:lumOff val="35000"/>
                  </a:schemeClr>
                </a:solidFill>
                <a:latin typeface="+mn-ea"/>
              </a:rPr>
              <a:t>，称为</a:t>
            </a:r>
            <a:r>
              <a:rPr lang="zh-CN" altLang="en-US" dirty="0">
                <a:solidFill>
                  <a:srgbClr val="FF0000"/>
                </a:solidFill>
                <a:latin typeface="+mn-ea"/>
              </a:rPr>
              <a:t>向下强制转换</a:t>
            </a:r>
            <a:r>
              <a:rPr lang="zh-CN" altLang="en-US" dirty="0">
                <a:solidFill>
                  <a:schemeClr val="tx1">
                    <a:lumMod val="65000"/>
                    <a:lumOff val="35000"/>
                  </a:schemeClr>
                </a:solidFill>
                <a:latin typeface="+mn-ea"/>
              </a:rPr>
              <a:t>，需要显式类型转换</a:t>
            </a:r>
            <a:endParaRPr lang="en-US" altLang="zh-CN" dirty="0">
              <a:solidFill>
                <a:schemeClr val="tx1">
                  <a:lumMod val="65000"/>
                  <a:lumOff val="35000"/>
                </a:schemeClr>
              </a:solidFill>
              <a:latin typeface="+mn-ea"/>
            </a:endParaRPr>
          </a:p>
        </p:txBody>
      </p:sp>
      <p:sp>
        <p:nvSpPr>
          <p:cNvPr id="31" name="TextBox 56"/>
          <p:cNvSpPr txBox="1"/>
          <p:nvPr/>
        </p:nvSpPr>
        <p:spPr>
          <a:xfrm>
            <a:off x="501363" y="4749685"/>
            <a:ext cx="7428971" cy="465640"/>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b="0" dirty="0">
                <a:solidFill>
                  <a:schemeClr val="tx1"/>
                </a:solidFill>
                <a:latin typeface="+mn-ea"/>
                <a:ea typeface="+mn-ea"/>
              </a:rPr>
              <a:t>编译器对非虚方法使用静态联编，对虚方法使用动态联编</a:t>
            </a:r>
          </a:p>
        </p:txBody>
      </p:sp>
    </p:spTree>
    <p:extLst>
      <p:ext uri="{BB962C8B-B14F-4D97-AF65-F5344CB8AC3E}">
        <p14:creationId xmlns:p14="http://schemas.microsoft.com/office/powerpoint/2010/main" val="2665654016"/>
      </p:ext>
    </p:extLst>
  </p:cSld>
  <p:clrMapOvr>
    <a:masterClrMapping/>
  </p:clrMapOvr>
  <mc:AlternateContent xmlns:mc="http://schemas.openxmlformats.org/markup-compatibility/2006" xmlns:p14="http://schemas.microsoft.com/office/powerpoint/2010/main">
    <mc:Choice Requires="p14">
      <p:transition spd="slow" p14:dur="2000" advTm="93636"/>
    </mc:Choice>
    <mc:Fallback xmlns="">
      <p:transition spd="slow" advTm="9363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kumimoji="1" lang="zh-CN" altLang="en-US" spc="-5" dirty="0">
                <a:latin typeface="Arial"/>
                <a:ea typeface="思源黑体 CN Medium" panose="020B0600000000000000" pitchFamily="34" charset="-122"/>
                <a:cs typeface="Arial"/>
              </a:rPr>
              <a:t>虚函数</a:t>
            </a:r>
            <a:endParaRPr kumimoji="1" lang="zh-CN" altLang="en-US" dirty="0">
              <a:latin typeface="思源黑体 CN Medium" panose="020B0600000000000000" pitchFamily="34" charset="-122"/>
              <a:ea typeface="思源黑体 CN Medium" panose="020B0600000000000000" pitchFamily="34" charset="-122"/>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52</a:t>
            </a:fld>
            <a:endParaRPr lang="en-US" altLang="zh-CN"/>
          </a:p>
        </p:txBody>
      </p:sp>
      <p:sp>
        <p:nvSpPr>
          <p:cNvPr id="28" name="TextBox 56"/>
          <p:cNvSpPr txBox="1"/>
          <p:nvPr/>
        </p:nvSpPr>
        <p:spPr>
          <a:xfrm>
            <a:off x="302588" y="860876"/>
            <a:ext cx="11207752" cy="881139"/>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kumimoji="1" lang="zh-CN" altLang="en-US" sz="1800" b="0" spc="-5" dirty="0">
                <a:solidFill>
                  <a:schemeClr val="tx1"/>
                </a:solidFill>
                <a:latin typeface="+mn-ea"/>
                <a:ea typeface="+mn-ea"/>
                <a:cs typeface="Arial"/>
              </a:rPr>
              <a:t>虚函数工作原理</a:t>
            </a:r>
            <a:r>
              <a:rPr kumimoji="1" lang="en-US" altLang="zh-CN" sz="1800" b="0" spc="-5" dirty="0">
                <a:solidFill>
                  <a:schemeClr val="tx1"/>
                </a:solidFill>
                <a:latin typeface="+mn-ea"/>
                <a:ea typeface="+mn-ea"/>
                <a:cs typeface="Arial"/>
              </a:rPr>
              <a:t>——</a:t>
            </a:r>
            <a:r>
              <a:rPr lang="zh-CN" altLang="en-US" sz="1800" b="0" dirty="0">
                <a:solidFill>
                  <a:schemeClr val="tx1"/>
                </a:solidFill>
                <a:latin typeface="+mn-ea"/>
                <a:ea typeface="+mn-ea"/>
              </a:rPr>
              <a:t>编译器处理虚函数的方法：给每一个对象添加一个</a:t>
            </a:r>
            <a:r>
              <a:rPr lang="zh-CN" altLang="en-US" sz="1800" b="0" dirty="0">
                <a:solidFill>
                  <a:srgbClr val="290DB3"/>
                </a:solidFill>
                <a:latin typeface="+mn-ea"/>
                <a:ea typeface="+mn-ea"/>
              </a:rPr>
              <a:t>隐藏成员</a:t>
            </a:r>
            <a:r>
              <a:rPr lang="zh-CN" altLang="en-US" sz="1800" b="0" dirty="0">
                <a:solidFill>
                  <a:schemeClr val="tx1"/>
                </a:solidFill>
                <a:latin typeface="+mn-ea"/>
                <a:ea typeface="+mn-ea"/>
              </a:rPr>
              <a:t>。隐藏成员保存一个指向虚函数地址数组的指针</a:t>
            </a:r>
            <a:endParaRPr lang="en-US" altLang="zh-CN" sz="1800" b="0" dirty="0">
              <a:solidFill>
                <a:schemeClr val="tx1"/>
              </a:solidFill>
              <a:latin typeface="+mn-ea"/>
              <a:ea typeface="+mn-ea"/>
            </a:endParaRPr>
          </a:p>
        </p:txBody>
      </p:sp>
      <p:sp>
        <p:nvSpPr>
          <p:cNvPr id="29" name="TextBox 56"/>
          <p:cNvSpPr txBox="1"/>
          <p:nvPr/>
        </p:nvSpPr>
        <p:spPr>
          <a:xfrm>
            <a:off x="425163" y="5129648"/>
            <a:ext cx="7330303" cy="1200329"/>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800" b="0" dirty="0">
                <a:solidFill>
                  <a:schemeClr val="tx1"/>
                </a:solidFill>
                <a:latin typeface="+mn-ea"/>
                <a:ea typeface="+mn-ea"/>
              </a:rPr>
              <a:t>使用虚函数时，在内存和执行速度方面有一定的成本</a:t>
            </a:r>
            <a:endParaRPr lang="en-US" altLang="zh-CN" sz="1800" b="0" dirty="0">
              <a:solidFill>
                <a:schemeClr val="tx1"/>
              </a:solidFill>
              <a:latin typeface="+mn-ea"/>
              <a:ea typeface="+mn-ea"/>
            </a:endParaRPr>
          </a:p>
          <a:p>
            <a:pPr indent="-285750">
              <a:lnSpc>
                <a:spcPct val="100000"/>
              </a:lnSpc>
              <a:buFont typeface="Arial" panose="020B0604020202020204" pitchFamily="34" charset="0"/>
              <a:buChar char="•"/>
            </a:pPr>
            <a:r>
              <a:rPr lang="zh-CN" altLang="en-US" sz="1800" b="0" dirty="0">
                <a:solidFill>
                  <a:schemeClr val="tx1"/>
                </a:solidFill>
                <a:latin typeface="楷体" panose="02010609060101010101" pitchFamily="49" charset="-122"/>
                <a:ea typeface="楷体" panose="02010609060101010101" pitchFamily="49" charset="-122"/>
              </a:rPr>
              <a:t>每个对象都将增大，增大量为存储地址的空间</a:t>
            </a:r>
            <a:endParaRPr lang="en-US" altLang="zh-CN" sz="1800" b="0" dirty="0">
              <a:solidFill>
                <a:schemeClr val="tx1"/>
              </a:solidFill>
              <a:latin typeface="楷体" panose="02010609060101010101" pitchFamily="49" charset="-122"/>
              <a:ea typeface="楷体" panose="02010609060101010101" pitchFamily="49" charset="-122"/>
            </a:endParaRPr>
          </a:p>
          <a:p>
            <a:pPr marL="285750" indent="-285750">
              <a:lnSpc>
                <a:spcPct val="100000"/>
              </a:lnSpc>
              <a:buFont typeface="Arial" panose="020B0604020202020204" pitchFamily="34" charset="0"/>
              <a:buChar char="•"/>
            </a:pPr>
            <a:r>
              <a:rPr lang="zh-CN" altLang="en-US" sz="1800" b="0" dirty="0">
                <a:solidFill>
                  <a:schemeClr val="tx1"/>
                </a:solidFill>
                <a:latin typeface="楷体" panose="02010609060101010101" pitchFamily="49" charset="-122"/>
                <a:ea typeface="楷体" panose="02010609060101010101" pitchFamily="49" charset="-122"/>
              </a:rPr>
              <a:t>对于每个类，编译器都将创建一个虚函数地址表</a:t>
            </a:r>
            <a:r>
              <a:rPr lang="en-US" altLang="zh-CN" sz="1800" b="0" dirty="0">
                <a:solidFill>
                  <a:schemeClr val="tx1"/>
                </a:solidFill>
                <a:latin typeface="楷体" panose="02010609060101010101" pitchFamily="49" charset="-122"/>
                <a:ea typeface="楷体" panose="02010609060101010101" pitchFamily="49" charset="-122"/>
              </a:rPr>
              <a:t>(</a:t>
            </a:r>
            <a:r>
              <a:rPr lang="zh-CN" altLang="en-US" sz="1800" b="0" dirty="0">
                <a:solidFill>
                  <a:schemeClr val="tx1"/>
                </a:solidFill>
                <a:latin typeface="楷体" panose="02010609060101010101" pitchFamily="49" charset="-122"/>
                <a:ea typeface="楷体" panose="02010609060101010101" pitchFamily="49" charset="-122"/>
              </a:rPr>
              <a:t>数组</a:t>
            </a:r>
            <a:r>
              <a:rPr lang="en-US" altLang="zh-CN" sz="1800" b="0" dirty="0">
                <a:solidFill>
                  <a:schemeClr val="tx1"/>
                </a:solidFill>
                <a:latin typeface="楷体" panose="02010609060101010101" pitchFamily="49" charset="-122"/>
                <a:ea typeface="楷体" panose="02010609060101010101" pitchFamily="49" charset="-122"/>
              </a:rPr>
              <a:t>)</a:t>
            </a:r>
          </a:p>
          <a:p>
            <a:pPr marL="285750" indent="-285750">
              <a:lnSpc>
                <a:spcPct val="100000"/>
              </a:lnSpc>
              <a:buFont typeface="Arial" panose="020B0604020202020204" pitchFamily="34" charset="0"/>
              <a:buChar char="•"/>
            </a:pPr>
            <a:r>
              <a:rPr lang="zh-CN" altLang="en-US" sz="1800" b="0" dirty="0">
                <a:solidFill>
                  <a:schemeClr val="tx1"/>
                </a:solidFill>
                <a:latin typeface="楷体" panose="02010609060101010101" pitchFamily="49" charset="-122"/>
                <a:ea typeface="楷体" panose="02010609060101010101" pitchFamily="49" charset="-122"/>
              </a:rPr>
              <a:t>对于每个函数调用，都需要执行一项额外的操作：到表中查找地址</a:t>
            </a:r>
            <a:endParaRPr lang="en-US" altLang="zh-CN" sz="1800" b="0" dirty="0">
              <a:solidFill>
                <a:schemeClr val="tx1"/>
              </a:solidFill>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7692864C-ADEC-3C71-CF0B-8495EF316C6E}"/>
              </a:ext>
            </a:extLst>
          </p:cNvPr>
          <p:cNvPicPr>
            <a:picLocks noChangeAspect="1"/>
          </p:cNvPicPr>
          <p:nvPr/>
        </p:nvPicPr>
        <p:blipFill>
          <a:blip r:embed="rId3"/>
          <a:stretch>
            <a:fillRect/>
          </a:stretch>
        </p:blipFill>
        <p:spPr>
          <a:xfrm>
            <a:off x="501364" y="1751280"/>
            <a:ext cx="7503395" cy="3256507"/>
          </a:xfrm>
          <a:prstGeom prst="rect">
            <a:avLst/>
          </a:prstGeom>
        </p:spPr>
      </p:pic>
      <p:pic>
        <p:nvPicPr>
          <p:cNvPr id="7" name="图片 6">
            <a:extLst>
              <a:ext uri="{FF2B5EF4-FFF2-40B4-BE49-F238E27FC236}">
                <a16:creationId xmlns:a16="http://schemas.microsoft.com/office/drawing/2014/main" id="{7B606CD3-4660-5912-B340-85AB91E67F3C}"/>
              </a:ext>
            </a:extLst>
          </p:cNvPr>
          <p:cNvPicPr>
            <a:picLocks noChangeAspect="1"/>
          </p:cNvPicPr>
          <p:nvPr/>
        </p:nvPicPr>
        <p:blipFill>
          <a:blip r:embed="rId4"/>
          <a:stretch>
            <a:fillRect/>
          </a:stretch>
        </p:blipFill>
        <p:spPr>
          <a:xfrm>
            <a:off x="8290914" y="2376052"/>
            <a:ext cx="3037487" cy="2196118"/>
          </a:xfrm>
          <a:prstGeom prst="rect">
            <a:avLst/>
          </a:prstGeom>
        </p:spPr>
      </p:pic>
    </p:spTree>
    <p:extLst>
      <p:ext uri="{BB962C8B-B14F-4D97-AF65-F5344CB8AC3E}">
        <p14:creationId xmlns:p14="http://schemas.microsoft.com/office/powerpoint/2010/main" val="2200084848"/>
      </p:ext>
    </p:extLst>
  </p:cSld>
  <p:clrMapOvr>
    <a:masterClrMapping/>
  </p:clrMapOvr>
  <mc:AlternateContent xmlns:mc="http://schemas.openxmlformats.org/markup-compatibility/2006" xmlns:p14="http://schemas.microsoft.com/office/powerpoint/2010/main">
    <mc:Choice Requires="p14">
      <p:transition spd="slow" p14:dur="2000" advTm="93636"/>
    </mc:Choice>
    <mc:Fallback xmlns="">
      <p:transition spd="slow" advTm="9363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kumimoji="1" lang="zh-CN" altLang="en-US" spc="-5" dirty="0">
                <a:latin typeface="Arial"/>
                <a:ea typeface="思源黑体 CN Medium" panose="020B0600000000000000" pitchFamily="34" charset="-122"/>
                <a:cs typeface="Arial"/>
              </a:rPr>
              <a:t>虚函数</a:t>
            </a:r>
            <a:endParaRPr kumimoji="1" lang="zh-CN" altLang="en-US" dirty="0">
              <a:latin typeface="思源黑体 CN Medium" panose="020B0600000000000000" pitchFamily="34" charset="-122"/>
              <a:ea typeface="思源黑体 CN Medium" panose="020B0600000000000000" pitchFamily="34" charset="-122"/>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53</a:t>
            </a:fld>
            <a:endParaRPr lang="en-US" altLang="zh-CN"/>
          </a:p>
        </p:txBody>
      </p:sp>
      <p:sp>
        <p:nvSpPr>
          <p:cNvPr id="28" name="TextBox 56"/>
          <p:cNvSpPr txBox="1"/>
          <p:nvPr/>
        </p:nvSpPr>
        <p:spPr>
          <a:xfrm>
            <a:off x="698496" y="1354556"/>
            <a:ext cx="10259769" cy="4835939"/>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在基类方法的声明中使用关键字</a:t>
            </a:r>
            <a:r>
              <a:rPr lang="en-US" altLang="zh-CN" sz="1600" b="0" dirty="0">
                <a:solidFill>
                  <a:schemeClr val="tx1"/>
                </a:solidFill>
                <a:latin typeface="楷体" panose="02010609060101010101" pitchFamily="49" charset="-122"/>
                <a:ea typeface="楷体" panose="02010609060101010101" pitchFamily="49" charset="-122"/>
              </a:rPr>
              <a:t>virtual</a:t>
            </a:r>
            <a:r>
              <a:rPr lang="zh-CN" altLang="en-US" sz="1600" b="0" dirty="0">
                <a:solidFill>
                  <a:schemeClr val="tx1"/>
                </a:solidFill>
                <a:latin typeface="楷体" panose="02010609060101010101" pitchFamily="49" charset="-122"/>
                <a:ea typeface="楷体" panose="02010609060101010101" pitchFamily="49" charset="-122"/>
              </a:rPr>
              <a:t>可使该方法在基类以及所有的派生类</a:t>
            </a:r>
            <a:r>
              <a:rPr lang="en-US" altLang="zh-CN" sz="1600" b="0" dirty="0">
                <a:solidFill>
                  <a:schemeClr val="tx1"/>
                </a:solidFill>
                <a:latin typeface="楷体" panose="02010609060101010101" pitchFamily="49" charset="-122"/>
                <a:ea typeface="楷体" panose="02010609060101010101" pitchFamily="49" charset="-122"/>
              </a:rPr>
              <a:t>(</a:t>
            </a:r>
            <a:r>
              <a:rPr lang="zh-CN" altLang="en-US" sz="1600" b="0" dirty="0">
                <a:solidFill>
                  <a:schemeClr val="tx1"/>
                </a:solidFill>
                <a:latin typeface="楷体" panose="02010609060101010101" pitchFamily="49" charset="-122"/>
                <a:ea typeface="楷体" panose="02010609060101010101" pitchFamily="49" charset="-122"/>
              </a:rPr>
              <a:t>包括派生类的派生类</a:t>
            </a:r>
            <a:r>
              <a:rPr lang="en-US" altLang="zh-CN" sz="1600" b="0" dirty="0">
                <a:solidFill>
                  <a:schemeClr val="tx1"/>
                </a:solidFill>
                <a:latin typeface="楷体" panose="02010609060101010101" pitchFamily="49" charset="-122"/>
                <a:ea typeface="楷体" panose="02010609060101010101" pitchFamily="49" charset="-122"/>
              </a:rPr>
              <a:t>)</a:t>
            </a:r>
            <a:r>
              <a:rPr lang="zh-CN" altLang="en-US" sz="1600" b="0" dirty="0">
                <a:solidFill>
                  <a:schemeClr val="tx1"/>
                </a:solidFill>
                <a:latin typeface="楷体" panose="02010609060101010101" pitchFamily="49" charset="-122"/>
                <a:ea typeface="楷体" panose="02010609060101010101" pitchFamily="49" charset="-122"/>
              </a:rPr>
              <a:t>中是虚的</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如果使用指向对象的引用或指针来调用虚方法，程序将使用对对象类型定义的方法，而不是用为引用或指针类型定义的方法</a:t>
            </a:r>
            <a:r>
              <a:rPr lang="en-US" altLang="zh-CN" sz="1600" b="0" dirty="0">
                <a:solidFill>
                  <a:schemeClr val="tx1"/>
                </a:solidFill>
                <a:latin typeface="楷体" panose="02010609060101010101" pitchFamily="49" charset="-122"/>
                <a:ea typeface="楷体" panose="02010609060101010101" pitchFamily="49" charset="-122"/>
              </a:rPr>
              <a:t>(</a:t>
            </a:r>
            <a:r>
              <a:rPr lang="zh-CN" altLang="en-US" sz="1600" b="0" dirty="0">
                <a:solidFill>
                  <a:schemeClr val="tx1"/>
                </a:solidFill>
                <a:latin typeface="楷体" panose="02010609060101010101" pitchFamily="49" charset="-122"/>
                <a:ea typeface="楷体" panose="02010609060101010101" pitchFamily="49" charset="-122"/>
              </a:rPr>
              <a:t>动态联编</a:t>
            </a:r>
            <a:r>
              <a:rPr lang="en-US" altLang="zh-CN" sz="1600" b="0" dirty="0">
                <a:solidFill>
                  <a:schemeClr val="tx1"/>
                </a:solidFill>
                <a:latin typeface="楷体" panose="02010609060101010101" pitchFamily="49" charset="-122"/>
                <a:ea typeface="楷体" panose="02010609060101010101" pitchFamily="49" charset="-122"/>
              </a:rPr>
              <a:t>)</a:t>
            </a:r>
          </a:p>
          <a:p>
            <a:pPr marL="285750" indent="-285750">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如果定义的类为基类，需要将派生类中重新定义的类方法声明为虚的</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构造函数不能是虚函数</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析构函数应当为虚函数，除非类不作为基类</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友元不能是虚函数</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如果派生类没有重新定义函数，将使用该函数的基类版本</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如果重新定义继承的方法，如果返回类型是基类指针或引用，可以修改成指向派生类的指针或引用，称为返回类型协变</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重新定义将隐藏方法，重新定义不会生成函数的两个重载版本，而是隐藏基类的方法</a:t>
            </a:r>
            <a:endParaRPr lang="en-US" altLang="zh-CN" sz="1600" b="0" dirty="0">
              <a:solidFill>
                <a:schemeClr val="tx1"/>
              </a:solidFill>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1600" b="0" dirty="0">
                <a:solidFill>
                  <a:schemeClr val="tx1"/>
                </a:solidFill>
                <a:latin typeface="楷体" panose="02010609060101010101" pitchFamily="49" charset="-122"/>
                <a:ea typeface="楷体" panose="02010609060101010101" pitchFamily="49" charset="-122"/>
              </a:rPr>
              <a:t>如果基类声明被重载了，则应在派生类中重新定义所有基类版本，如果只重新定义一个版本，另外的版本将被隐藏</a:t>
            </a:r>
            <a:endParaRPr lang="en-US" altLang="zh-CN" sz="1600" b="0" dirty="0">
              <a:solidFill>
                <a:schemeClr val="tx1"/>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CF1ED8ED-6C3B-203D-179C-DC92523E4B8C}"/>
              </a:ext>
            </a:extLst>
          </p:cNvPr>
          <p:cNvSpPr txBox="1"/>
          <p:nvPr/>
        </p:nvSpPr>
        <p:spPr>
          <a:xfrm>
            <a:off x="419100" y="985224"/>
            <a:ext cx="6104466" cy="369332"/>
          </a:xfrm>
          <a:prstGeom prst="rect">
            <a:avLst/>
          </a:prstGeom>
          <a:noFill/>
        </p:spPr>
        <p:txBody>
          <a:bodyPr wrap="square">
            <a:spAutoFit/>
          </a:bodyPr>
          <a:lstStyle/>
          <a:p>
            <a:r>
              <a:rPr kumimoji="1" lang="zh-CN" altLang="en-US" spc="-5" dirty="0">
                <a:latin typeface="+mn-ea"/>
                <a:cs typeface="Arial"/>
              </a:rPr>
              <a:t>虚函数注意事项</a:t>
            </a:r>
            <a:r>
              <a:rPr kumimoji="1" lang="en-US" altLang="zh-CN" spc="-5" dirty="0">
                <a:latin typeface="+mn-ea"/>
                <a:cs typeface="Arial"/>
              </a:rPr>
              <a:t>:</a:t>
            </a:r>
            <a:endParaRPr lang="zh-CN" altLang="en-US" dirty="0">
              <a:latin typeface="+mn-ea"/>
            </a:endParaRPr>
          </a:p>
        </p:txBody>
      </p:sp>
    </p:spTree>
    <p:extLst>
      <p:ext uri="{BB962C8B-B14F-4D97-AF65-F5344CB8AC3E}">
        <p14:creationId xmlns:p14="http://schemas.microsoft.com/office/powerpoint/2010/main" val="2247999533"/>
      </p:ext>
    </p:extLst>
  </p:cSld>
  <p:clrMapOvr>
    <a:masterClrMapping/>
  </p:clrMapOvr>
  <mc:AlternateContent xmlns:mc="http://schemas.openxmlformats.org/markup-compatibility/2006" xmlns:p14="http://schemas.microsoft.com/office/powerpoint/2010/main">
    <mc:Choice Requires="p14">
      <p:transition spd="slow" p14:dur="2000" advTm="93636"/>
    </mc:Choice>
    <mc:Fallback xmlns="">
      <p:transition spd="slow" advTm="9363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kumimoji="1" lang="zh-CN" altLang="en-US" spc="-5" dirty="0">
                <a:latin typeface="Arial"/>
                <a:ea typeface="思源黑体 CN Medium" panose="020B0600000000000000" pitchFamily="34" charset="-122"/>
                <a:cs typeface="Arial"/>
              </a:rPr>
              <a:t>访问控制：</a:t>
            </a:r>
            <a:r>
              <a:rPr kumimoji="1" lang="en-US" altLang="zh-CN" spc="-5" dirty="0">
                <a:latin typeface="Arial"/>
                <a:ea typeface="思源黑体 CN Medium" panose="020B0600000000000000" pitchFamily="34" charset="-122"/>
                <a:cs typeface="Arial"/>
              </a:rPr>
              <a:t>protected</a:t>
            </a:r>
            <a:endParaRPr kumimoji="1" lang="zh-CN" altLang="en-US" dirty="0">
              <a:latin typeface="思源黑体 CN Medium" panose="020B0600000000000000" pitchFamily="34" charset="-122"/>
              <a:ea typeface="思源黑体 CN Medium" panose="020B0600000000000000" pitchFamily="34" charset="-122"/>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54</a:t>
            </a:fld>
            <a:endParaRPr lang="en-US" altLang="zh-CN"/>
          </a:p>
        </p:txBody>
      </p:sp>
      <p:sp>
        <p:nvSpPr>
          <p:cNvPr id="28" name="TextBox 56"/>
          <p:cNvSpPr txBox="1"/>
          <p:nvPr/>
        </p:nvSpPr>
        <p:spPr>
          <a:xfrm>
            <a:off x="617676" y="1623065"/>
            <a:ext cx="8826504" cy="881139"/>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800" b="0" dirty="0">
                <a:solidFill>
                  <a:schemeClr val="tx1"/>
                </a:solidFill>
                <a:latin typeface="+mn-ea"/>
                <a:ea typeface="+mn-ea"/>
              </a:rPr>
              <a:t>Protected</a:t>
            </a:r>
            <a:r>
              <a:rPr lang="zh-CN" altLang="en-US" sz="1800" b="0" dirty="0">
                <a:solidFill>
                  <a:schemeClr val="tx1"/>
                </a:solidFill>
                <a:latin typeface="+mn-ea"/>
                <a:ea typeface="+mn-ea"/>
              </a:rPr>
              <a:t>和</a:t>
            </a:r>
            <a:r>
              <a:rPr lang="en-US" altLang="zh-CN" sz="1800" b="0" dirty="0">
                <a:solidFill>
                  <a:schemeClr val="tx1"/>
                </a:solidFill>
                <a:latin typeface="+mn-ea"/>
                <a:ea typeface="+mn-ea"/>
              </a:rPr>
              <a:t>private</a:t>
            </a:r>
            <a:r>
              <a:rPr lang="zh-CN" altLang="en-US" sz="1800" b="0" dirty="0">
                <a:solidFill>
                  <a:schemeClr val="tx1"/>
                </a:solidFill>
                <a:latin typeface="+mn-ea"/>
                <a:ea typeface="+mn-ea"/>
              </a:rPr>
              <a:t>相似，在类外只能用公有类成员来访问</a:t>
            </a:r>
            <a:r>
              <a:rPr lang="en-US" altLang="zh-CN" sz="1800" b="0" dirty="0">
                <a:solidFill>
                  <a:schemeClr val="tx1"/>
                </a:solidFill>
                <a:latin typeface="+mn-ea"/>
                <a:ea typeface="+mn-ea"/>
              </a:rPr>
              <a:t>protected</a:t>
            </a:r>
            <a:r>
              <a:rPr lang="zh-CN" altLang="en-US" sz="1800" b="0" dirty="0">
                <a:solidFill>
                  <a:schemeClr val="tx1"/>
                </a:solidFill>
                <a:latin typeface="+mn-ea"/>
                <a:ea typeface="+mn-ea"/>
              </a:rPr>
              <a:t>部分中的类成员</a:t>
            </a:r>
            <a:endParaRPr lang="en-US" altLang="zh-CN" sz="1800" b="0" dirty="0">
              <a:solidFill>
                <a:schemeClr val="tx1"/>
              </a:solidFill>
              <a:latin typeface="+mn-ea"/>
              <a:ea typeface="+mn-ea"/>
            </a:endParaRPr>
          </a:p>
          <a:p>
            <a:r>
              <a:rPr lang="en-US" altLang="zh-CN" sz="1800" b="0" dirty="0">
                <a:solidFill>
                  <a:schemeClr val="tx1"/>
                </a:solidFill>
                <a:latin typeface="+mn-ea"/>
                <a:ea typeface="+mn-ea"/>
              </a:rPr>
              <a:t>Private</a:t>
            </a:r>
            <a:r>
              <a:rPr lang="zh-CN" altLang="en-US" sz="1800" b="0" dirty="0">
                <a:solidFill>
                  <a:schemeClr val="tx1"/>
                </a:solidFill>
                <a:latin typeface="+mn-ea"/>
                <a:ea typeface="+mn-ea"/>
              </a:rPr>
              <a:t>和</a:t>
            </a:r>
            <a:r>
              <a:rPr lang="en-US" altLang="zh-CN" sz="1800" b="0" dirty="0">
                <a:solidFill>
                  <a:schemeClr val="tx1"/>
                </a:solidFill>
                <a:latin typeface="+mn-ea"/>
                <a:ea typeface="+mn-ea"/>
              </a:rPr>
              <a:t>protected</a:t>
            </a:r>
            <a:r>
              <a:rPr lang="zh-CN" altLang="en-US" sz="1800" b="0" dirty="0">
                <a:solidFill>
                  <a:schemeClr val="tx1"/>
                </a:solidFill>
                <a:latin typeface="+mn-ea"/>
                <a:ea typeface="+mn-ea"/>
              </a:rPr>
              <a:t>之间的区别只有在基类派生的类中才会表现出来</a:t>
            </a:r>
            <a:endParaRPr lang="en-US" altLang="zh-CN" sz="1800" b="0" dirty="0">
              <a:solidFill>
                <a:schemeClr val="tx1"/>
              </a:solidFill>
              <a:latin typeface="+mn-ea"/>
              <a:ea typeface="+mn-ea"/>
            </a:endParaRPr>
          </a:p>
        </p:txBody>
      </p:sp>
      <p:sp>
        <p:nvSpPr>
          <p:cNvPr id="29" name="TextBox 56"/>
          <p:cNvSpPr txBox="1"/>
          <p:nvPr/>
        </p:nvSpPr>
        <p:spPr>
          <a:xfrm>
            <a:off x="617676" y="3374048"/>
            <a:ext cx="7819676" cy="881139"/>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b="0" dirty="0">
                <a:solidFill>
                  <a:schemeClr val="tx1"/>
                </a:solidFill>
                <a:latin typeface="+mn-ea"/>
                <a:ea typeface="+mn-ea"/>
              </a:rPr>
              <a:t>对于外部世界，保护成员的行为和私有成员相似；</a:t>
            </a:r>
            <a:endParaRPr lang="en-US" altLang="zh-CN" sz="1800" b="0" dirty="0">
              <a:solidFill>
                <a:schemeClr val="tx1"/>
              </a:solidFill>
              <a:latin typeface="+mn-ea"/>
              <a:ea typeface="+mn-ea"/>
            </a:endParaRPr>
          </a:p>
          <a:p>
            <a:r>
              <a:rPr lang="zh-CN" altLang="en-US" sz="1800" b="0" dirty="0">
                <a:solidFill>
                  <a:schemeClr val="tx1"/>
                </a:solidFill>
                <a:latin typeface="+mn-ea"/>
                <a:ea typeface="+mn-ea"/>
              </a:rPr>
              <a:t>对于派生类，保护成员的行为与公有成员相似</a:t>
            </a:r>
            <a:endParaRPr lang="en-US" altLang="zh-CN" sz="1800" b="0" dirty="0">
              <a:solidFill>
                <a:schemeClr val="tx1"/>
              </a:solidFill>
              <a:latin typeface="+mn-ea"/>
              <a:ea typeface="+mn-ea"/>
            </a:endParaRPr>
          </a:p>
        </p:txBody>
      </p:sp>
      <p:sp>
        <p:nvSpPr>
          <p:cNvPr id="30" name="TextBox 56"/>
          <p:cNvSpPr txBox="1"/>
          <p:nvPr/>
        </p:nvSpPr>
        <p:spPr>
          <a:xfrm>
            <a:off x="617676" y="2646887"/>
            <a:ext cx="8339287" cy="465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latin typeface="+mn-ea"/>
              </a:rPr>
              <a:t>派生类的成员可以直接访问基类的保护成员，但不能直接访问基类的私有成员</a:t>
            </a:r>
            <a:endParaRPr lang="en-US" altLang="zh-CN" dirty="0">
              <a:latin typeface="+mn-ea"/>
            </a:endParaRPr>
          </a:p>
        </p:txBody>
      </p:sp>
      <p:sp>
        <p:nvSpPr>
          <p:cNvPr id="4" name="TextBox 56">
            <a:extLst>
              <a:ext uri="{FF2B5EF4-FFF2-40B4-BE49-F238E27FC236}">
                <a16:creationId xmlns:a16="http://schemas.microsoft.com/office/drawing/2014/main" id="{159B1DBB-317E-4DC3-CDDF-F17279B24F5B}"/>
              </a:ext>
            </a:extLst>
          </p:cNvPr>
          <p:cNvSpPr txBox="1"/>
          <p:nvPr/>
        </p:nvSpPr>
        <p:spPr>
          <a:xfrm>
            <a:off x="617676" y="4627319"/>
            <a:ext cx="10731504" cy="881139"/>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b="0" dirty="0">
                <a:solidFill>
                  <a:schemeClr val="tx1"/>
                </a:solidFill>
                <a:latin typeface="+mn-ea"/>
                <a:ea typeface="+mn-ea"/>
              </a:rPr>
              <a:t>最好对于</a:t>
            </a:r>
            <a:r>
              <a:rPr lang="zh-CN" altLang="en-US" sz="1800" b="0" dirty="0">
                <a:solidFill>
                  <a:srgbClr val="290DB3"/>
                </a:solidFill>
                <a:latin typeface="+mn-ea"/>
                <a:ea typeface="+mn-ea"/>
              </a:rPr>
              <a:t>类数据成员</a:t>
            </a:r>
            <a:r>
              <a:rPr lang="zh-CN" altLang="en-US" sz="1800" b="0" dirty="0">
                <a:solidFill>
                  <a:schemeClr val="tx1"/>
                </a:solidFill>
                <a:latin typeface="+mn-ea"/>
                <a:ea typeface="+mn-ea"/>
              </a:rPr>
              <a:t>采用</a:t>
            </a:r>
            <a:r>
              <a:rPr lang="zh-CN" altLang="en-US" sz="1800" b="0" dirty="0">
                <a:solidFill>
                  <a:srgbClr val="290DB3"/>
                </a:solidFill>
                <a:latin typeface="+mn-ea"/>
                <a:ea typeface="+mn-ea"/>
              </a:rPr>
              <a:t>私有访问控制</a:t>
            </a:r>
            <a:r>
              <a:rPr lang="zh-CN" altLang="en-US" sz="1800" b="0" dirty="0">
                <a:solidFill>
                  <a:schemeClr val="tx1"/>
                </a:solidFill>
                <a:latin typeface="+mn-ea"/>
                <a:ea typeface="+mn-ea"/>
              </a:rPr>
              <a:t>，不要使用保护访问控制；对于</a:t>
            </a:r>
            <a:r>
              <a:rPr lang="zh-CN" altLang="en-US" sz="1800" b="0" dirty="0">
                <a:solidFill>
                  <a:srgbClr val="290DB3"/>
                </a:solidFill>
                <a:latin typeface="+mn-ea"/>
                <a:ea typeface="+mn-ea"/>
              </a:rPr>
              <a:t>成员函数</a:t>
            </a:r>
            <a:r>
              <a:rPr lang="zh-CN" altLang="en-US" sz="1800" b="0" dirty="0">
                <a:solidFill>
                  <a:schemeClr val="tx1"/>
                </a:solidFill>
                <a:latin typeface="+mn-ea"/>
                <a:ea typeface="+mn-ea"/>
              </a:rPr>
              <a:t>来说，</a:t>
            </a:r>
            <a:r>
              <a:rPr lang="zh-CN" altLang="en-US" sz="1800" b="0" dirty="0">
                <a:solidFill>
                  <a:srgbClr val="290DB3"/>
                </a:solidFill>
                <a:latin typeface="+mn-ea"/>
                <a:ea typeface="+mn-ea"/>
              </a:rPr>
              <a:t>保护访问控制</a:t>
            </a:r>
            <a:r>
              <a:rPr lang="zh-CN" altLang="en-US" sz="1800" b="0" dirty="0">
                <a:solidFill>
                  <a:schemeClr val="tx1"/>
                </a:solidFill>
                <a:latin typeface="+mn-ea"/>
                <a:ea typeface="+mn-ea"/>
              </a:rPr>
              <a:t>很有用，使派生类能够访问外部不能使用的内部函数</a:t>
            </a:r>
            <a:endParaRPr lang="en-US" altLang="zh-CN" sz="1800" b="0" dirty="0">
              <a:solidFill>
                <a:schemeClr val="tx1"/>
              </a:solidFill>
              <a:latin typeface="+mn-ea"/>
              <a:ea typeface="+mn-ea"/>
            </a:endParaRPr>
          </a:p>
        </p:txBody>
      </p:sp>
    </p:spTree>
    <p:extLst>
      <p:ext uri="{BB962C8B-B14F-4D97-AF65-F5344CB8AC3E}">
        <p14:creationId xmlns:p14="http://schemas.microsoft.com/office/powerpoint/2010/main" val="1450473204"/>
      </p:ext>
    </p:extLst>
  </p:cSld>
  <p:clrMapOvr>
    <a:masterClrMapping/>
  </p:clrMapOvr>
  <mc:AlternateContent xmlns:mc="http://schemas.openxmlformats.org/markup-compatibility/2006" xmlns:p14="http://schemas.microsoft.com/office/powerpoint/2010/main">
    <mc:Choice Requires="p14">
      <p:transition spd="slow" p14:dur="2000" advTm="93636"/>
    </mc:Choice>
    <mc:Fallback xmlns="">
      <p:transition spd="slow" advTm="9363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kumimoji="1" lang="zh-CN" altLang="en-US" spc="-5" dirty="0">
                <a:latin typeface="Arial"/>
                <a:ea typeface="思源黑体 CN Medium" panose="020B0600000000000000" pitchFamily="34" charset="-122"/>
                <a:cs typeface="Arial"/>
              </a:rPr>
              <a:t>抽象基类</a:t>
            </a:r>
            <a:r>
              <a:rPr kumimoji="1" lang="en-US" altLang="zh-CN" spc="-5" dirty="0">
                <a:latin typeface="Arial"/>
                <a:ea typeface="思源黑体 CN Medium" panose="020B0600000000000000" pitchFamily="34" charset="-122"/>
                <a:cs typeface="Arial"/>
              </a:rPr>
              <a:t>(ABC- abstract base class)</a:t>
            </a:r>
            <a:endParaRPr kumimoji="1" lang="zh-CN" altLang="en-US" dirty="0">
              <a:latin typeface="思源黑体 CN Medium" panose="020B0600000000000000" pitchFamily="34" charset="-122"/>
              <a:ea typeface="思源黑体 CN Medium" panose="020B0600000000000000" pitchFamily="34" charset="-122"/>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55</a:t>
            </a:fld>
            <a:endParaRPr lang="en-US" altLang="zh-CN"/>
          </a:p>
        </p:txBody>
      </p:sp>
      <p:sp>
        <p:nvSpPr>
          <p:cNvPr id="28" name="TextBox 56"/>
          <p:cNvSpPr txBox="1"/>
          <p:nvPr/>
        </p:nvSpPr>
        <p:spPr>
          <a:xfrm>
            <a:off x="521954" y="1735077"/>
            <a:ext cx="8961971" cy="2404633"/>
          </a:xfrm>
          <a:prstGeom prst="rect">
            <a:avLst/>
          </a:prstGeom>
          <a:noFill/>
        </p:spPr>
        <p:txBody>
          <a:bodyPr wrap="square" rtlCol="0">
            <a:spAutoFit/>
          </a:bodyPr>
          <a:lstStyle>
            <a:defPPr>
              <a:defRPr lang="zh-CN"/>
            </a:defPPr>
            <a:lvl1pPr>
              <a:lnSpc>
                <a:spcPct val="150000"/>
              </a:lnSpc>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b="0" dirty="0">
                <a:solidFill>
                  <a:schemeClr val="tx1"/>
                </a:solidFill>
                <a:latin typeface="+mn-ea"/>
                <a:ea typeface="+mn-ea"/>
              </a:rPr>
              <a:t>纯虚函数：提供未实现的函数</a:t>
            </a:r>
            <a:r>
              <a:rPr lang="zh-CN" altLang="en-US" sz="1800" b="0" dirty="0">
                <a:latin typeface="+mn-ea"/>
                <a:ea typeface="+mn-ea"/>
              </a:rPr>
              <a:t>，</a:t>
            </a:r>
            <a:r>
              <a:rPr lang="zh-CN" altLang="en-US" sz="1800" b="0" dirty="0">
                <a:solidFill>
                  <a:srgbClr val="290DB3"/>
                </a:solidFill>
                <a:latin typeface="+mn-ea"/>
                <a:ea typeface="+mn-ea"/>
              </a:rPr>
              <a:t>纯虚函数声明的结尾处为</a:t>
            </a:r>
            <a:r>
              <a:rPr lang="en-US" altLang="zh-CN" sz="1800" b="0" dirty="0">
                <a:solidFill>
                  <a:srgbClr val="290DB3"/>
                </a:solidFill>
                <a:latin typeface="+mn-ea"/>
                <a:ea typeface="+mn-ea"/>
              </a:rPr>
              <a:t>=0</a:t>
            </a:r>
          </a:p>
          <a:p>
            <a:endParaRPr lang="en-US" altLang="zh-CN" sz="1800" b="0" dirty="0">
              <a:latin typeface="+mn-ea"/>
              <a:ea typeface="+mn-ea"/>
            </a:endParaRPr>
          </a:p>
          <a:p>
            <a:endParaRPr lang="en-US" altLang="zh-CN" dirty="0"/>
          </a:p>
          <a:p>
            <a:endParaRPr lang="en-US" altLang="zh-CN" sz="1800" b="0" dirty="0">
              <a:solidFill>
                <a:schemeClr val="tx1"/>
              </a:solidFill>
              <a:latin typeface="+mn-ea"/>
              <a:ea typeface="+mn-ea"/>
            </a:endParaRPr>
          </a:p>
          <a:p>
            <a:r>
              <a:rPr lang="zh-CN" altLang="en-US" sz="1800" b="0" dirty="0">
                <a:solidFill>
                  <a:schemeClr val="tx1"/>
                </a:solidFill>
                <a:latin typeface="+mn-ea"/>
                <a:ea typeface="+mn-ea"/>
              </a:rPr>
              <a:t>但类声明中包含纯虚函数时</a:t>
            </a:r>
            <a:r>
              <a:rPr lang="zh-CN" altLang="en-US" sz="1800" b="0" dirty="0">
                <a:latin typeface="+mn-ea"/>
                <a:ea typeface="+mn-ea"/>
              </a:rPr>
              <a:t>，</a:t>
            </a:r>
            <a:r>
              <a:rPr lang="zh-CN" altLang="en-US" sz="1800" b="0" dirty="0">
                <a:solidFill>
                  <a:srgbClr val="290DB3"/>
                </a:solidFill>
                <a:latin typeface="+mn-ea"/>
                <a:ea typeface="+mn-ea"/>
              </a:rPr>
              <a:t>不能创建该类的对象</a:t>
            </a:r>
            <a:r>
              <a:rPr lang="zh-CN" altLang="en-US" sz="1800" b="0" dirty="0">
                <a:solidFill>
                  <a:schemeClr val="tx1"/>
                </a:solidFill>
                <a:latin typeface="+mn-ea"/>
                <a:ea typeface="+mn-ea"/>
              </a:rPr>
              <a:t>，包含纯虚函数的类只能用作基类，成为真正的</a:t>
            </a:r>
            <a:r>
              <a:rPr lang="en-US" altLang="zh-CN" sz="1800" b="0" dirty="0">
                <a:solidFill>
                  <a:schemeClr val="tx1"/>
                </a:solidFill>
                <a:latin typeface="+mn-ea"/>
                <a:ea typeface="+mn-ea"/>
              </a:rPr>
              <a:t>ABC</a:t>
            </a:r>
            <a:r>
              <a:rPr lang="zh-CN" altLang="en-US" sz="1800" b="0" dirty="0">
                <a:solidFill>
                  <a:schemeClr val="tx1"/>
                </a:solidFill>
                <a:latin typeface="+mn-ea"/>
                <a:ea typeface="+mn-ea"/>
              </a:rPr>
              <a:t>，必须至少包含一个纯虚函数</a:t>
            </a:r>
            <a:endParaRPr lang="en-US" altLang="zh-CN" sz="1800" b="0" dirty="0">
              <a:solidFill>
                <a:schemeClr val="tx1"/>
              </a:solidFill>
              <a:latin typeface="+mn-ea"/>
              <a:ea typeface="+mn-ea"/>
            </a:endParaRPr>
          </a:p>
        </p:txBody>
      </p:sp>
      <p:sp>
        <p:nvSpPr>
          <p:cNvPr id="30" name="TextBox 56"/>
          <p:cNvSpPr txBox="1"/>
          <p:nvPr/>
        </p:nvSpPr>
        <p:spPr>
          <a:xfrm>
            <a:off x="501364" y="4511948"/>
            <a:ext cx="11111246" cy="8811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latin typeface="+mn-ea"/>
              </a:rPr>
              <a:t>将</a:t>
            </a:r>
            <a:r>
              <a:rPr lang="en-US" altLang="zh-CN" dirty="0">
                <a:latin typeface="+mn-ea"/>
              </a:rPr>
              <a:t>ABC</a:t>
            </a:r>
            <a:r>
              <a:rPr lang="zh-CN" altLang="en-US" dirty="0">
                <a:latin typeface="+mn-ea"/>
              </a:rPr>
              <a:t>看成是一种必须实施的接口，</a:t>
            </a:r>
            <a:r>
              <a:rPr lang="en-US" altLang="zh-CN" dirty="0">
                <a:latin typeface="+mn-ea"/>
              </a:rPr>
              <a:t>ABC</a:t>
            </a:r>
            <a:r>
              <a:rPr lang="zh-CN" altLang="en-US" dirty="0">
                <a:latin typeface="+mn-ea"/>
              </a:rPr>
              <a:t>要求具体派生类覆盖其纯虚函数</a:t>
            </a:r>
            <a:r>
              <a:rPr lang="en-US" altLang="zh-CN" dirty="0">
                <a:latin typeface="+mn-ea"/>
              </a:rPr>
              <a:t>——</a:t>
            </a:r>
            <a:r>
              <a:rPr lang="zh-CN" altLang="en-US" dirty="0">
                <a:latin typeface="+mn-ea"/>
              </a:rPr>
              <a:t>迫使派生类遵循</a:t>
            </a:r>
            <a:r>
              <a:rPr lang="en-US" altLang="zh-CN" dirty="0">
                <a:latin typeface="+mn-ea"/>
              </a:rPr>
              <a:t>ABC</a:t>
            </a:r>
            <a:r>
              <a:rPr lang="zh-CN" altLang="en-US" dirty="0">
                <a:latin typeface="+mn-ea"/>
              </a:rPr>
              <a:t>设置的接口规则，从</a:t>
            </a:r>
            <a:r>
              <a:rPr lang="en-US" altLang="zh-CN" dirty="0">
                <a:latin typeface="+mn-ea"/>
              </a:rPr>
              <a:t>ABC</a:t>
            </a:r>
            <a:r>
              <a:rPr lang="zh-CN" altLang="en-US" dirty="0">
                <a:latin typeface="+mn-ea"/>
              </a:rPr>
              <a:t>派生的所有组件都至少支持</a:t>
            </a:r>
            <a:r>
              <a:rPr lang="en-US" altLang="zh-CN" dirty="0">
                <a:latin typeface="+mn-ea"/>
              </a:rPr>
              <a:t>ABC</a:t>
            </a:r>
            <a:r>
              <a:rPr lang="zh-CN" altLang="en-US" dirty="0">
                <a:latin typeface="+mn-ea"/>
              </a:rPr>
              <a:t>指定的功能</a:t>
            </a:r>
            <a:endParaRPr lang="en-US" altLang="zh-CN" dirty="0">
              <a:latin typeface="+mn-ea"/>
            </a:endParaRPr>
          </a:p>
        </p:txBody>
      </p:sp>
      <p:pic>
        <p:nvPicPr>
          <p:cNvPr id="5" name="图片 4">
            <a:extLst>
              <a:ext uri="{FF2B5EF4-FFF2-40B4-BE49-F238E27FC236}">
                <a16:creationId xmlns:a16="http://schemas.microsoft.com/office/drawing/2014/main" id="{706F9262-5447-826A-B5B8-7B0164E68A82}"/>
              </a:ext>
            </a:extLst>
          </p:cNvPr>
          <p:cNvPicPr>
            <a:picLocks noChangeAspect="1"/>
          </p:cNvPicPr>
          <p:nvPr/>
        </p:nvPicPr>
        <p:blipFill>
          <a:blip r:embed="rId3"/>
          <a:stretch>
            <a:fillRect/>
          </a:stretch>
        </p:blipFill>
        <p:spPr>
          <a:xfrm>
            <a:off x="3839923" y="2456361"/>
            <a:ext cx="3683189" cy="539778"/>
          </a:xfrm>
          <a:prstGeom prst="rect">
            <a:avLst/>
          </a:prstGeom>
        </p:spPr>
      </p:pic>
    </p:spTree>
    <p:extLst>
      <p:ext uri="{BB962C8B-B14F-4D97-AF65-F5344CB8AC3E}">
        <p14:creationId xmlns:p14="http://schemas.microsoft.com/office/powerpoint/2010/main" val="661710677"/>
      </p:ext>
    </p:extLst>
  </p:cSld>
  <p:clrMapOvr>
    <a:masterClrMapping/>
  </p:clrMapOvr>
  <mc:AlternateContent xmlns:mc="http://schemas.openxmlformats.org/markup-compatibility/2006" xmlns:p14="http://schemas.microsoft.com/office/powerpoint/2010/main">
    <mc:Choice Requires="p14">
      <p:transition spd="slow" p14:dur="2000" advTm="93636"/>
    </mc:Choice>
    <mc:Fallback xmlns="">
      <p:transition spd="slow" advTm="9363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lstStyle/>
          <a:p>
            <a:r>
              <a:rPr lang="en-US" altLang="zh-CN" dirty="0">
                <a:latin typeface="思源黑体 CN Medium" panose="020B0600000000000000" pitchFamily="34" charset="-122"/>
                <a:ea typeface="思源黑体 CN Medium" panose="020B0600000000000000" pitchFamily="34" charset="-122"/>
              </a:rPr>
              <a:t>C++</a:t>
            </a:r>
            <a:r>
              <a:rPr lang="zh-CN" altLang="en-US" dirty="0">
                <a:latin typeface="思源黑体 CN Medium" panose="020B0600000000000000" pitchFamily="34" charset="-122"/>
                <a:ea typeface="思源黑体 CN Medium" panose="020B0600000000000000" pitchFamily="34" charset="-122"/>
              </a:rPr>
              <a:t>中的代码重用</a:t>
            </a:r>
          </a:p>
        </p:txBody>
      </p:sp>
      <p:sp>
        <p:nvSpPr>
          <p:cNvPr id="3" name="文本占位符 2">
            <a:extLst>
              <a:ext uri="{FF2B5EF4-FFF2-40B4-BE49-F238E27FC236}">
                <a16:creationId xmlns:a16="http://schemas.microsoft.com/office/drawing/2014/main" id="{D15853F0-941E-4162-BED2-A8DDB9108AE0}"/>
              </a:ext>
            </a:extLst>
          </p:cNvPr>
          <p:cNvSpPr>
            <a:spLocks noGrp="1"/>
          </p:cNvSpPr>
          <p:nvPr>
            <p:ph type="body" sz="quarter" idx="11"/>
          </p:nvPr>
        </p:nvSpPr>
        <p:spPr>
          <a:xfrm>
            <a:off x="5141878" y="4141091"/>
            <a:ext cx="2055503" cy="1234472"/>
          </a:xfrm>
        </p:spPr>
        <p:txBody>
          <a:bodyPr>
            <a:normAutofit fontScale="70000" lnSpcReduction="20000"/>
          </a:bodyPr>
          <a:lstStyle/>
          <a:p>
            <a:r>
              <a:rPr lang="zh-CN" altLang="en-US" dirty="0">
                <a:latin typeface="思源黑体 CN Medium" panose="020B0600000000000000" pitchFamily="34" charset="-122"/>
                <a:ea typeface="思源黑体 CN Medium" panose="020B0600000000000000" pitchFamily="34" charset="-122"/>
              </a:rPr>
              <a:t>包含</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私有继承</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保护继承</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多重继承</a:t>
            </a:r>
            <a:endParaRPr lang="en-US" altLang="zh-CN" dirty="0">
              <a:latin typeface="思源黑体 CN Medium" panose="020B0600000000000000" pitchFamily="34" charset="-122"/>
              <a:ea typeface="思源黑体 CN Medium" panose="020B0600000000000000" pitchFamily="34" charset="-122"/>
            </a:endParaRPr>
          </a:p>
          <a:p>
            <a:r>
              <a:rPr lang="zh-CN" altLang="en-US" dirty="0">
                <a:latin typeface="思源黑体 CN Medium" panose="020B0600000000000000" pitchFamily="34" charset="-122"/>
                <a:ea typeface="思源黑体 CN Medium" panose="020B0600000000000000" pitchFamily="34" charset="-122"/>
              </a:rPr>
              <a:t>类模板</a:t>
            </a:r>
            <a:endParaRPr lang="en-US" altLang="zh-CN" dirty="0">
              <a:latin typeface="思源黑体 CN Medium" panose="020B0600000000000000" pitchFamily="34" charset="-122"/>
              <a:ea typeface="思源黑体 CN Medium" panose="020B0600000000000000" pitchFamily="34" charset="-122"/>
            </a:endParaRPr>
          </a:p>
          <a:p>
            <a:endParaRPr lang="en-US" altLang="zh-CN"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FF993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7</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2498809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57</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包含对象成员的类</a:t>
            </a:r>
          </a:p>
        </p:txBody>
      </p:sp>
      <p:sp>
        <p:nvSpPr>
          <p:cNvPr id="3" name="文本框 2">
            <a:extLst>
              <a:ext uri="{FF2B5EF4-FFF2-40B4-BE49-F238E27FC236}">
                <a16:creationId xmlns:a16="http://schemas.microsoft.com/office/drawing/2014/main" id="{07F2EA9A-8476-CF9B-AF25-EC4E04A3F47D}"/>
              </a:ext>
            </a:extLst>
          </p:cNvPr>
          <p:cNvSpPr txBox="1"/>
          <p:nvPr/>
        </p:nvSpPr>
        <p:spPr>
          <a:xfrm>
            <a:off x="613769" y="1023284"/>
            <a:ext cx="11914909" cy="369332"/>
          </a:xfrm>
          <a:prstGeom prst="rect">
            <a:avLst/>
          </a:prstGeom>
          <a:noFill/>
        </p:spPr>
        <p:txBody>
          <a:bodyPr wrap="square" rtlCol="0">
            <a:spAutoFit/>
          </a:bodyPr>
          <a:lstStyle/>
          <a:p>
            <a:r>
              <a:rPr lang="zh-CN" altLang="en-US" dirty="0"/>
              <a:t>使用类成员，称为包含、组合、或层次化</a:t>
            </a:r>
            <a:endParaRPr lang="en-US" altLang="zh-CN" dirty="0"/>
          </a:p>
        </p:txBody>
      </p:sp>
      <p:sp>
        <p:nvSpPr>
          <p:cNvPr id="5" name="文本框 4">
            <a:extLst>
              <a:ext uri="{FF2B5EF4-FFF2-40B4-BE49-F238E27FC236}">
                <a16:creationId xmlns:a16="http://schemas.microsoft.com/office/drawing/2014/main" id="{3545A4D4-8B7F-F997-41AF-B2AB64DE00F1}"/>
              </a:ext>
            </a:extLst>
          </p:cNvPr>
          <p:cNvSpPr txBox="1"/>
          <p:nvPr/>
        </p:nvSpPr>
        <p:spPr>
          <a:xfrm>
            <a:off x="613769" y="1521913"/>
            <a:ext cx="4885267" cy="646331"/>
          </a:xfrm>
          <a:prstGeom prst="rect">
            <a:avLst/>
          </a:prstGeom>
          <a:noFill/>
        </p:spPr>
        <p:txBody>
          <a:bodyPr wrap="square" rtlCol="0">
            <a:spAutoFit/>
          </a:bodyPr>
          <a:lstStyle/>
          <a:p>
            <a:r>
              <a:rPr lang="zh-CN" altLang="en-US" dirty="0"/>
              <a:t>使用模板类：</a:t>
            </a:r>
            <a:r>
              <a:rPr lang="en-US" altLang="zh-CN" dirty="0" err="1"/>
              <a:t>Valarray</a:t>
            </a:r>
            <a:r>
              <a:rPr lang="zh-CN" altLang="en-US" dirty="0"/>
              <a:t>类</a:t>
            </a:r>
            <a:r>
              <a:rPr lang="en-US" altLang="zh-CN" dirty="0"/>
              <a:t>(</a:t>
            </a:r>
            <a:r>
              <a:rPr lang="zh-CN" altLang="en-US" dirty="0"/>
              <a:t>由头文件</a:t>
            </a:r>
            <a:r>
              <a:rPr lang="en-US" altLang="zh-CN" dirty="0" err="1"/>
              <a:t>valarray</a:t>
            </a:r>
            <a:r>
              <a:rPr lang="zh-CN" altLang="en-US" dirty="0"/>
              <a:t>支持</a:t>
            </a:r>
            <a:r>
              <a:rPr lang="en-US" altLang="zh-CN" dirty="0"/>
              <a:t>)</a:t>
            </a:r>
          </a:p>
          <a:p>
            <a:endParaRPr lang="zh-CN" altLang="en-US" dirty="0"/>
          </a:p>
        </p:txBody>
      </p:sp>
      <p:sp>
        <p:nvSpPr>
          <p:cNvPr id="8" name="文本框 7">
            <a:extLst>
              <a:ext uri="{FF2B5EF4-FFF2-40B4-BE49-F238E27FC236}">
                <a16:creationId xmlns:a16="http://schemas.microsoft.com/office/drawing/2014/main" id="{27C70BD3-17D9-2131-F057-BA9F55EB38A1}"/>
              </a:ext>
            </a:extLst>
          </p:cNvPr>
          <p:cNvSpPr txBox="1"/>
          <p:nvPr/>
        </p:nvSpPr>
        <p:spPr>
          <a:xfrm>
            <a:off x="613769" y="2799972"/>
            <a:ext cx="9554698" cy="369332"/>
          </a:xfrm>
          <a:prstGeom prst="rect">
            <a:avLst/>
          </a:prstGeom>
          <a:noFill/>
        </p:spPr>
        <p:txBody>
          <a:bodyPr wrap="square" rtlCol="0">
            <a:spAutoFit/>
          </a:bodyPr>
          <a:lstStyle/>
          <a:p>
            <a:r>
              <a:rPr lang="zh-CN" altLang="en-US" dirty="0"/>
              <a:t>类中包含其他类对象成员将获得成员对象的实现，但没有继承接口，是一种</a:t>
            </a:r>
            <a:r>
              <a:rPr lang="en-US" altLang="zh-CN" dirty="0"/>
              <a:t>Has-a</a:t>
            </a:r>
            <a:r>
              <a:rPr lang="zh-CN" altLang="en-US" dirty="0"/>
              <a:t>的关系</a:t>
            </a:r>
          </a:p>
        </p:txBody>
      </p:sp>
      <p:sp>
        <p:nvSpPr>
          <p:cNvPr id="10" name="文本框 9">
            <a:extLst>
              <a:ext uri="{FF2B5EF4-FFF2-40B4-BE49-F238E27FC236}">
                <a16:creationId xmlns:a16="http://schemas.microsoft.com/office/drawing/2014/main" id="{60284668-A582-CB4C-BE38-25E879D5C2DF}"/>
              </a:ext>
            </a:extLst>
          </p:cNvPr>
          <p:cNvSpPr txBox="1"/>
          <p:nvPr/>
        </p:nvSpPr>
        <p:spPr>
          <a:xfrm>
            <a:off x="613769" y="6030918"/>
            <a:ext cx="8797672" cy="369332"/>
          </a:xfrm>
          <a:prstGeom prst="rect">
            <a:avLst/>
          </a:prstGeom>
          <a:noFill/>
        </p:spPr>
        <p:txBody>
          <a:bodyPr wrap="square" rtlCol="0">
            <a:spAutoFit/>
          </a:bodyPr>
          <a:lstStyle/>
          <a:p>
            <a:r>
              <a:rPr lang="zh-CN" altLang="en-US" dirty="0"/>
              <a:t>当初始化列表中包含多个项目时，这些项目的初始化顺序为他们被声明的顺序</a:t>
            </a:r>
          </a:p>
        </p:txBody>
      </p:sp>
      <p:pic>
        <p:nvPicPr>
          <p:cNvPr id="11" name="图片 10">
            <a:extLst>
              <a:ext uri="{FF2B5EF4-FFF2-40B4-BE49-F238E27FC236}">
                <a16:creationId xmlns:a16="http://schemas.microsoft.com/office/drawing/2014/main" id="{19CF0352-C2B7-6115-9358-7C899043F6A9}"/>
              </a:ext>
            </a:extLst>
          </p:cNvPr>
          <p:cNvPicPr>
            <a:picLocks noChangeAspect="1"/>
          </p:cNvPicPr>
          <p:nvPr/>
        </p:nvPicPr>
        <p:blipFill>
          <a:blip r:embed="rId3"/>
          <a:stretch>
            <a:fillRect/>
          </a:stretch>
        </p:blipFill>
        <p:spPr>
          <a:xfrm>
            <a:off x="4890591" y="1998587"/>
            <a:ext cx="2438525" cy="577880"/>
          </a:xfrm>
          <a:prstGeom prst="rect">
            <a:avLst/>
          </a:prstGeom>
        </p:spPr>
      </p:pic>
      <p:pic>
        <p:nvPicPr>
          <p:cNvPr id="13" name="图片 12">
            <a:extLst>
              <a:ext uri="{FF2B5EF4-FFF2-40B4-BE49-F238E27FC236}">
                <a16:creationId xmlns:a16="http://schemas.microsoft.com/office/drawing/2014/main" id="{78DA10FB-A0A1-1BC0-840C-2E917291C5A8}"/>
              </a:ext>
            </a:extLst>
          </p:cNvPr>
          <p:cNvPicPr>
            <a:picLocks noChangeAspect="1"/>
          </p:cNvPicPr>
          <p:nvPr/>
        </p:nvPicPr>
        <p:blipFill>
          <a:blip r:embed="rId4"/>
          <a:stretch>
            <a:fillRect/>
          </a:stretch>
        </p:blipFill>
        <p:spPr>
          <a:xfrm>
            <a:off x="1997929" y="3288235"/>
            <a:ext cx="7925207" cy="2546481"/>
          </a:xfrm>
          <a:prstGeom prst="rect">
            <a:avLst/>
          </a:prstGeom>
        </p:spPr>
      </p:pic>
    </p:spTree>
    <p:extLst>
      <p:ext uri="{BB962C8B-B14F-4D97-AF65-F5344CB8AC3E}">
        <p14:creationId xmlns:p14="http://schemas.microsoft.com/office/powerpoint/2010/main" val="1994913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58</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私有继承</a:t>
            </a:r>
          </a:p>
        </p:txBody>
      </p:sp>
      <p:sp>
        <p:nvSpPr>
          <p:cNvPr id="5" name="文本框 4">
            <a:extLst>
              <a:ext uri="{FF2B5EF4-FFF2-40B4-BE49-F238E27FC236}">
                <a16:creationId xmlns:a16="http://schemas.microsoft.com/office/drawing/2014/main" id="{1C032610-A4C9-6A31-8DF2-7CE6405B0D80}"/>
              </a:ext>
            </a:extLst>
          </p:cNvPr>
          <p:cNvSpPr txBox="1"/>
          <p:nvPr/>
        </p:nvSpPr>
        <p:spPr>
          <a:xfrm>
            <a:off x="277088" y="1127155"/>
            <a:ext cx="11914909" cy="369332"/>
          </a:xfrm>
          <a:prstGeom prst="rect">
            <a:avLst/>
          </a:prstGeom>
          <a:noFill/>
        </p:spPr>
        <p:txBody>
          <a:bodyPr wrap="square" rtlCol="0">
            <a:spAutoFit/>
          </a:bodyPr>
          <a:lstStyle/>
          <a:p>
            <a:r>
              <a:rPr lang="zh-CN" altLang="en-US" dirty="0"/>
              <a:t>使用私有继承，基类的公有成员和保护成员都将成为派生类的</a:t>
            </a:r>
            <a:r>
              <a:rPr lang="zh-CN" altLang="en-US" dirty="0">
                <a:solidFill>
                  <a:srgbClr val="290DB3"/>
                </a:solidFill>
              </a:rPr>
              <a:t>私有成员</a:t>
            </a:r>
            <a:endParaRPr lang="en-US" altLang="zh-CN" dirty="0">
              <a:solidFill>
                <a:srgbClr val="290DB3"/>
              </a:solidFill>
            </a:endParaRPr>
          </a:p>
        </p:txBody>
      </p:sp>
      <p:sp>
        <p:nvSpPr>
          <p:cNvPr id="6" name="文本框 5">
            <a:extLst>
              <a:ext uri="{FF2B5EF4-FFF2-40B4-BE49-F238E27FC236}">
                <a16:creationId xmlns:a16="http://schemas.microsoft.com/office/drawing/2014/main" id="{54B7B2DC-8A55-CF23-7E4A-7A75BCF2B29E}"/>
              </a:ext>
            </a:extLst>
          </p:cNvPr>
          <p:cNvSpPr txBox="1"/>
          <p:nvPr/>
        </p:nvSpPr>
        <p:spPr>
          <a:xfrm>
            <a:off x="277088" y="3045129"/>
            <a:ext cx="11914909" cy="369332"/>
          </a:xfrm>
          <a:prstGeom prst="rect">
            <a:avLst/>
          </a:prstGeom>
          <a:noFill/>
        </p:spPr>
        <p:txBody>
          <a:bodyPr wrap="square" rtlCol="0">
            <a:spAutoFit/>
          </a:bodyPr>
          <a:lstStyle/>
          <a:p>
            <a:r>
              <a:rPr lang="zh-CN" altLang="en-US" dirty="0"/>
              <a:t>包含将对象作为一个</a:t>
            </a:r>
            <a:r>
              <a:rPr lang="zh-CN" altLang="en-US" dirty="0">
                <a:solidFill>
                  <a:srgbClr val="290DB3"/>
                </a:solidFill>
              </a:rPr>
              <a:t>命名的成员对象</a:t>
            </a:r>
            <a:r>
              <a:rPr lang="zh-CN" altLang="en-US" dirty="0"/>
              <a:t>添加到类中，而私有继承将对象作为一个</a:t>
            </a:r>
            <a:r>
              <a:rPr lang="zh-CN" altLang="en-US" dirty="0">
                <a:solidFill>
                  <a:srgbClr val="290DB3"/>
                </a:solidFill>
              </a:rPr>
              <a:t>未被命名的继承对象</a:t>
            </a:r>
            <a:r>
              <a:rPr lang="zh-CN" altLang="en-US" dirty="0"/>
              <a:t>添加到类中</a:t>
            </a:r>
            <a:endParaRPr lang="en-US" altLang="zh-CN" dirty="0"/>
          </a:p>
        </p:txBody>
      </p:sp>
      <p:sp>
        <p:nvSpPr>
          <p:cNvPr id="7" name="文本框 6">
            <a:extLst>
              <a:ext uri="{FF2B5EF4-FFF2-40B4-BE49-F238E27FC236}">
                <a16:creationId xmlns:a16="http://schemas.microsoft.com/office/drawing/2014/main" id="{0628B06F-B278-86FE-07EE-AE3F38314EE2}"/>
              </a:ext>
            </a:extLst>
          </p:cNvPr>
          <p:cNvSpPr txBox="1"/>
          <p:nvPr/>
        </p:nvSpPr>
        <p:spPr>
          <a:xfrm>
            <a:off x="277088" y="3491148"/>
            <a:ext cx="11914909" cy="646331"/>
          </a:xfrm>
          <a:prstGeom prst="rect">
            <a:avLst/>
          </a:prstGeom>
          <a:noFill/>
        </p:spPr>
        <p:txBody>
          <a:bodyPr wrap="square" rtlCol="0">
            <a:spAutoFit/>
          </a:bodyPr>
          <a:lstStyle/>
          <a:p>
            <a:r>
              <a:rPr lang="zh-CN" altLang="en-US" dirty="0"/>
              <a:t>包含对象提供了两个被显示命名的对象成员，而私有继承提供了两个无名称的子对象成员</a:t>
            </a:r>
            <a:endParaRPr lang="en-US" altLang="zh-CN" dirty="0"/>
          </a:p>
          <a:p>
            <a:r>
              <a:rPr lang="zh-CN" altLang="en-US" dirty="0"/>
              <a:t>使用包含时将使用</a:t>
            </a:r>
            <a:r>
              <a:rPr lang="zh-CN" altLang="en-US" dirty="0">
                <a:solidFill>
                  <a:srgbClr val="290DB3"/>
                </a:solidFill>
              </a:rPr>
              <a:t>对象名</a:t>
            </a:r>
            <a:r>
              <a:rPr lang="zh-CN" altLang="en-US" dirty="0"/>
              <a:t>来调用方法，而使用私有继承时将使用</a:t>
            </a:r>
            <a:r>
              <a:rPr lang="zh-CN" altLang="en-US" dirty="0">
                <a:solidFill>
                  <a:srgbClr val="290DB3"/>
                </a:solidFill>
              </a:rPr>
              <a:t>类名和作用域解析运算符</a:t>
            </a:r>
            <a:r>
              <a:rPr lang="zh-CN" altLang="en-US" dirty="0"/>
              <a:t>来调用方法</a:t>
            </a:r>
            <a:endParaRPr lang="en-US" altLang="zh-CN" dirty="0"/>
          </a:p>
        </p:txBody>
      </p:sp>
      <p:sp>
        <p:nvSpPr>
          <p:cNvPr id="9" name="文本框 8">
            <a:extLst>
              <a:ext uri="{FF2B5EF4-FFF2-40B4-BE49-F238E27FC236}">
                <a16:creationId xmlns:a16="http://schemas.microsoft.com/office/drawing/2014/main" id="{6EE2A551-9E4F-F160-86F1-7FB45EC57811}"/>
              </a:ext>
            </a:extLst>
          </p:cNvPr>
          <p:cNvSpPr txBox="1"/>
          <p:nvPr/>
        </p:nvSpPr>
        <p:spPr>
          <a:xfrm>
            <a:off x="277088" y="5199646"/>
            <a:ext cx="11914909" cy="369332"/>
          </a:xfrm>
          <a:prstGeom prst="rect">
            <a:avLst/>
          </a:prstGeom>
          <a:noFill/>
        </p:spPr>
        <p:txBody>
          <a:bodyPr wrap="square" rtlCol="0">
            <a:spAutoFit/>
          </a:bodyPr>
          <a:lstStyle/>
          <a:p>
            <a:r>
              <a:rPr lang="zh-CN" altLang="en-US" dirty="0"/>
              <a:t>在私有继承中，在不进行显式类型转换的情况下，不能将指向派生类的引用或指针赋给基类引用或指针</a:t>
            </a:r>
            <a:endParaRPr lang="en-US" altLang="zh-CN" dirty="0"/>
          </a:p>
        </p:txBody>
      </p:sp>
      <p:pic>
        <p:nvPicPr>
          <p:cNvPr id="11" name="图片 10">
            <a:extLst>
              <a:ext uri="{FF2B5EF4-FFF2-40B4-BE49-F238E27FC236}">
                <a16:creationId xmlns:a16="http://schemas.microsoft.com/office/drawing/2014/main" id="{272CD77F-DCA6-A08C-AB70-525C477E81DD}"/>
              </a:ext>
            </a:extLst>
          </p:cNvPr>
          <p:cNvPicPr>
            <a:picLocks noChangeAspect="1"/>
          </p:cNvPicPr>
          <p:nvPr/>
        </p:nvPicPr>
        <p:blipFill>
          <a:blip r:embed="rId3"/>
          <a:stretch>
            <a:fillRect/>
          </a:stretch>
        </p:blipFill>
        <p:spPr>
          <a:xfrm>
            <a:off x="3770549" y="1496487"/>
            <a:ext cx="3822896" cy="1505027"/>
          </a:xfrm>
          <a:prstGeom prst="rect">
            <a:avLst/>
          </a:prstGeom>
        </p:spPr>
      </p:pic>
      <p:pic>
        <p:nvPicPr>
          <p:cNvPr id="13" name="图片 12">
            <a:extLst>
              <a:ext uri="{FF2B5EF4-FFF2-40B4-BE49-F238E27FC236}">
                <a16:creationId xmlns:a16="http://schemas.microsoft.com/office/drawing/2014/main" id="{7DB25A2D-FFCA-0024-9F8A-A81ABEF9FEB8}"/>
              </a:ext>
            </a:extLst>
          </p:cNvPr>
          <p:cNvPicPr>
            <a:picLocks noChangeAspect="1"/>
          </p:cNvPicPr>
          <p:nvPr/>
        </p:nvPicPr>
        <p:blipFill>
          <a:blip r:embed="rId4"/>
          <a:stretch>
            <a:fillRect/>
          </a:stretch>
        </p:blipFill>
        <p:spPr>
          <a:xfrm>
            <a:off x="3836355" y="4214166"/>
            <a:ext cx="3994355" cy="895396"/>
          </a:xfrm>
          <a:prstGeom prst="rect">
            <a:avLst/>
          </a:prstGeom>
        </p:spPr>
      </p:pic>
      <p:pic>
        <p:nvPicPr>
          <p:cNvPr id="15" name="图片 14">
            <a:extLst>
              <a:ext uri="{FF2B5EF4-FFF2-40B4-BE49-F238E27FC236}">
                <a16:creationId xmlns:a16="http://schemas.microsoft.com/office/drawing/2014/main" id="{F59633DC-0CF3-50B2-7F05-0529B231AD33}"/>
              </a:ext>
            </a:extLst>
          </p:cNvPr>
          <p:cNvPicPr>
            <a:picLocks noChangeAspect="1"/>
          </p:cNvPicPr>
          <p:nvPr/>
        </p:nvPicPr>
        <p:blipFill>
          <a:blip r:embed="rId5"/>
          <a:stretch>
            <a:fillRect/>
          </a:stretch>
        </p:blipFill>
        <p:spPr>
          <a:xfrm>
            <a:off x="4376133" y="5588155"/>
            <a:ext cx="2914800" cy="711237"/>
          </a:xfrm>
          <a:prstGeom prst="rect">
            <a:avLst/>
          </a:prstGeom>
        </p:spPr>
      </p:pic>
    </p:spTree>
    <p:extLst>
      <p:ext uri="{BB962C8B-B14F-4D97-AF65-F5344CB8AC3E}">
        <p14:creationId xmlns:p14="http://schemas.microsoft.com/office/powerpoint/2010/main" val="3113442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59</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en-US" altLang="zh-CN" dirty="0"/>
              <a:t>Has-a</a:t>
            </a:r>
            <a:endParaRPr lang="zh-CN" altLang="en-US" dirty="0"/>
          </a:p>
        </p:txBody>
      </p:sp>
      <p:sp>
        <p:nvSpPr>
          <p:cNvPr id="3" name="文本框 2">
            <a:extLst>
              <a:ext uri="{FF2B5EF4-FFF2-40B4-BE49-F238E27FC236}">
                <a16:creationId xmlns:a16="http://schemas.microsoft.com/office/drawing/2014/main" id="{07F2EA9A-8476-CF9B-AF25-EC4E04A3F47D}"/>
              </a:ext>
            </a:extLst>
          </p:cNvPr>
          <p:cNvSpPr txBox="1"/>
          <p:nvPr/>
        </p:nvSpPr>
        <p:spPr>
          <a:xfrm>
            <a:off x="302588" y="1779248"/>
            <a:ext cx="4599709" cy="369332"/>
          </a:xfrm>
          <a:prstGeom prst="rect">
            <a:avLst/>
          </a:prstGeom>
          <a:noFill/>
        </p:spPr>
        <p:txBody>
          <a:bodyPr wrap="square" rtlCol="0">
            <a:spAutoFit/>
          </a:bodyPr>
          <a:lstStyle/>
          <a:p>
            <a:r>
              <a:rPr lang="zh-CN" altLang="en-US" dirty="0"/>
              <a:t>使用包含还是私有继承建立</a:t>
            </a:r>
            <a:r>
              <a:rPr lang="en-US" altLang="zh-CN" dirty="0"/>
              <a:t>has-a</a:t>
            </a:r>
            <a:r>
              <a:rPr lang="zh-CN" altLang="en-US" dirty="0"/>
              <a:t>关系？</a:t>
            </a:r>
            <a:endParaRPr lang="en-US" altLang="zh-CN" dirty="0"/>
          </a:p>
        </p:txBody>
      </p:sp>
      <p:sp>
        <p:nvSpPr>
          <p:cNvPr id="5" name="文本框 4">
            <a:extLst>
              <a:ext uri="{FF2B5EF4-FFF2-40B4-BE49-F238E27FC236}">
                <a16:creationId xmlns:a16="http://schemas.microsoft.com/office/drawing/2014/main" id="{1C032610-A4C9-6A31-8DF2-7CE6405B0D80}"/>
              </a:ext>
            </a:extLst>
          </p:cNvPr>
          <p:cNvSpPr txBox="1"/>
          <p:nvPr/>
        </p:nvSpPr>
        <p:spPr>
          <a:xfrm>
            <a:off x="599929" y="2573830"/>
            <a:ext cx="10164135"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包含易于理解，类声明中包含时表示包含类的显示命名对象，代码可以通过名称引用这些对象，而继承使关系更抽象。其次，继承将引起很多问题，尤其从多个基类继承时；</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包含可以包含多个同类的子对象，而继承只能使用一个这样的对象；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使用私有继承，当类中包含保护对象，在派生类中可以使用；</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使用私有继承可以重新定义虚函数，使用私有继承，重新定义的继承只能在类中使用，不是公有的。</a:t>
            </a:r>
            <a:endParaRPr lang="en-US" altLang="zh-CN"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0403BC68-25A1-6C97-53EE-6C7117F22525}"/>
              </a:ext>
            </a:extLst>
          </p:cNvPr>
          <p:cNvSpPr txBox="1"/>
          <p:nvPr/>
        </p:nvSpPr>
        <p:spPr>
          <a:xfrm>
            <a:off x="302588" y="5075668"/>
            <a:ext cx="11278804" cy="646331"/>
          </a:xfrm>
          <a:prstGeom prst="rect">
            <a:avLst/>
          </a:prstGeom>
          <a:noFill/>
        </p:spPr>
        <p:txBody>
          <a:bodyPr wrap="square" rtlCol="0">
            <a:spAutoFit/>
          </a:bodyPr>
          <a:lstStyle/>
          <a:p>
            <a:r>
              <a:rPr lang="zh-CN" altLang="en-US" dirty="0"/>
              <a:t>通常使用包含来建立</a:t>
            </a:r>
            <a:r>
              <a:rPr lang="en-US" altLang="zh-CN" dirty="0"/>
              <a:t>has-a</a:t>
            </a:r>
            <a:r>
              <a:rPr lang="zh-CN" altLang="en-US" dirty="0"/>
              <a:t>关系，如果新类需要访问原有类的保护成员，或需要重新定义虚函数，则应使用私有继承</a:t>
            </a:r>
            <a:endParaRPr lang="en-US" altLang="zh-CN" dirty="0"/>
          </a:p>
        </p:txBody>
      </p:sp>
    </p:spTree>
    <p:extLst>
      <p:ext uri="{BB962C8B-B14F-4D97-AF65-F5344CB8AC3E}">
        <p14:creationId xmlns:p14="http://schemas.microsoft.com/office/powerpoint/2010/main" val="15117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586B71-2596-452D-BE2C-9B6B5BA1E6AA}"/>
              </a:ext>
            </a:extLst>
          </p:cNvPr>
          <p:cNvSpPr>
            <a:spLocks noGrp="1"/>
          </p:cNvSpPr>
          <p:nvPr>
            <p:ph type="body" sz="quarter" idx="10"/>
          </p:nvPr>
        </p:nvSpPr>
        <p:spPr/>
        <p:txBody>
          <a:bodyPr>
            <a:normAutofit/>
          </a:bodyPr>
          <a:lstStyle/>
          <a:p>
            <a:r>
              <a:rPr lang="en-US" altLang="zh-CN" sz="2400" dirty="0">
                <a:latin typeface="思源黑体 CN Medium" panose="020B0600000000000000" pitchFamily="34" charset="-122"/>
                <a:ea typeface="思源黑体 CN Medium" panose="020B0600000000000000" pitchFamily="34" charset="-122"/>
              </a:rPr>
              <a:t>C++</a:t>
            </a:r>
            <a:r>
              <a:rPr lang="zh-CN" altLang="en-US" sz="2400" dirty="0">
                <a:latin typeface="思源黑体 CN Medium" panose="020B0600000000000000" pitchFamily="34" charset="-122"/>
                <a:ea typeface="思源黑体 CN Medium" panose="020B0600000000000000" pitchFamily="34" charset="-122"/>
              </a:rPr>
              <a:t>基础知识点</a:t>
            </a:r>
          </a:p>
        </p:txBody>
      </p:sp>
      <p:sp>
        <p:nvSpPr>
          <p:cNvPr id="3" name="文本占位符 2">
            <a:extLst>
              <a:ext uri="{FF2B5EF4-FFF2-40B4-BE49-F238E27FC236}">
                <a16:creationId xmlns:a16="http://schemas.microsoft.com/office/drawing/2014/main" id="{D15853F0-941E-4162-BED2-A8DDB9108AE0}"/>
              </a:ext>
            </a:extLst>
          </p:cNvPr>
          <p:cNvSpPr>
            <a:spLocks noGrp="1"/>
          </p:cNvSpPr>
          <p:nvPr>
            <p:ph type="body" sz="quarter" idx="11"/>
          </p:nvPr>
        </p:nvSpPr>
        <p:spPr>
          <a:xfrm>
            <a:off x="5018527" y="4047068"/>
            <a:ext cx="2302206" cy="1237428"/>
          </a:xfrm>
        </p:spPr>
        <p:txBody>
          <a:bodyPr>
            <a:normAutofit fontScale="92500" lnSpcReduction="10000"/>
          </a:bodyPr>
          <a:lstStyle/>
          <a:p>
            <a:r>
              <a:rPr lang="zh-CN" altLang="en-US" b="1" dirty="0"/>
              <a:t>默认参数</a:t>
            </a:r>
            <a:endParaRPr lang="en-US" altLang="zh-CN" b="1" dirty="0"/>
          </a:p>
          <a:p>
            <a:r>
              <a:rPr lang="zh-CN" altLang="en-US" b="1" dirty="0"/>
              <a:t>函数重载</a:t>
            </a:r>
            <a:endParaRPr lang="en-US" altLang="zh-CN" b="1" dirty="0"/>
          </a:p>
          <a:p>
            <a:r>
              <a:rPr lang="zh-CN" altLang="en-US" b="1" dirty="0">
                <a:latin typeface="思源黑体 CN Medium" panose="020B0600000000000000" pitchFamily="34" charset="-122"/>
                <a:ea typeface="思源黑体 CN Medium" panose="020B0600000000000000" pitchFamily="34" charset="-122"/>
              </a:rPr>
              <a:t>函数模板</a:t>
            </a:r>
            <a:endParaRPr lang="en-US" altLang="zh-CN" b="1" dirty="0">
              <a:latin typeface="思源黑体 CN Medium" panose="020B0600000000000000" pitchFamily="34" charset="-122"/>
              <a:ea typeface="思源黑体 CN Medium" panose="020B0600000000000000" pitchFamily="34" charset="-122"/>
            </a:endParaRPr>
          </a:p>
          <a:p>
            <a:r>
              <a:rPr lang="zh-CN" altLang="en-US" b="1" dirty="0">
                <a:latin typeface="思源黑体 CN Medium" panose="020B0600000000000000" pitchFamily="34" charset="-122"/>
                <a:ea typeface="思源黑体 CN Medium" panose="020B0600000000000000" pitchFamily="34" charset="-122"/>
              </a:rPr>
              <a:t>名称空间</a:t>
            </a:r>
            <a:endParaRPr lang="en-US" altLang="zh-CN" dirty="0">
              <a:latin typeface="思源黑体 CN Medium" panose="020B0600000000000000" pitchFamily="34" charset="-122"/>
              <a:ea typeface="思源黑体 CN Medium" panose="020B0600000000000000" pitchFamily="34" charset="-122"/>
            </a:endParaRPr>
          </a:p>
          <a:p>
            <a:endParaRPr lang="en-US" altLang="zh-CN" dirty="0">
              <a:latin typeface="思源黑体 CN Medium" panose="020B0600000000000000" pitchFamily="34" charset="-122"/>
              <a:ea typeface="思源黑体 CN Medium" panose="020B0600000000000000" pitchFamily="34" charset="-122"/>
            </a:endParaRPr>
          </a:p>
        </p:txBody>
      </p:sp>
      <p:sp>
        <p:nvSpPr>
          <p:cNvPr id="4" name="椭圆 3">
            <a:extLst>
              <a:ext uri="{FF2B5EF4-FFF2-40B4-BE49-F238E27FC236}">
                <a16:creationId xmlns:a16="http://schemas.microsoft.com/office/drawing/2014/main" id="{5E4F9C7C-C4D8-40C7-955B-801C2FAA965F}"/>
              </a:ext>
            </a:extLst>
          </p:cNvPr>
          <p:cNvSpPr/>
          <p:nvPr/>
        </p:nvSpPr>
        <p:spPr>
          <a:xfrm>
            <a:off x="5895310" y="3242084"/>
            <a:ext cx="548640" cy="541083"/>
          </a:xfrm>
          <a:prstGeom prst="ellipse">
            <a:avLst/>
          </a:prstGeom>
          <a:solidFill>
            <a:srgbClr val="4F738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Medium" panose="020B0600000000000000" pitchFamily="34" charset="-122"/>
                <a:ea typeface="思源黑体 CN Medium" panose="020B0600000000000000" pitchFamily="34" charset="-122"/>
                <a:cs typeface="Arial" panose="020B0604020202020204" pitchFamily="34" charset="0"/>
              </a:rPr>
              <a:t>2</a:t>
            </a:r>
            <a:endParaRPr lang="zh-CN" altLang="en-US" sz="28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extLst>
      <p:ext uri="{BB962C8B-B14F-4D97-AF65-F5344CB8AC3E}">
        <p14:creationId xmlns:p14="http://schemas.microsoft.com/office/powerpoint/2010/main" val="4178275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60</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保护继承</a:t>
            </a:r>
          </a:p>
        </p:txBody>
      </p:sp>
      <p:sp>
        <p:nvSpPr>
          <p:cNvPr id="3" name="文本框 2">
            <a:extLst>
              <a:ext uri="{FF2B5EF4-FFF2-40B4-BE49-F238E27FC236}">
                <a16:creationId xmlns:a16="http://schemas.microsoft.com/office/drawing/2014/main" id="{07F2EA9A-8476-CF9B-AF25-EC4E04A3F47D}"/>
              </a:ext>
            </a:extLst>
          </p:cNvPr>
          <p:cNvSpPr txBox="1"/>
          <p:nvPr/>
        </p:nvSpPr>
        <p:spPr>
          <a:xfrm>
            <a:off x="501364" y="1329889"/>
            <a:ext cx="11914909" cy="369332"/>
          </a:xfrm>
          <a:prstGeom prst="rect">
            <a:avLst/>
          </a:prstGeom>
          <a:noFill/>
        </p:spPr>
        <p:txBody>
          <a:bodyPr wrap="square" rtlCol="0">
            <a:spAutoFit/>
          </a:bodyPr>
          <a:lstStyle/>
          <a:p>
            <a:r>
              <a:rPr lang="zh-CN" altLang="en-US" dirty="0"/>
              <a:t>保护继承是私有继承的变体</a:t>
            </a:r>
          </a:p>
        </p:txBody>
      </p:sp>
      <p:sp>
        <p:nvSpPr>
          <p:cNvPr id="6" name="文本框 5">
            <a:extLst>
              <a:ext uri="{FF2B5EF4-FFF2-40B4-BE49-F238E27FC236}">
                <a16:creationId xmlns:a16="http://schemas.microsoft.com/office/drawing/2014/main" id="{1962482C-0CF4-C72B-8E2F-2DA62F7026D7}"/>
              </a:ext>
            </a:extLst>
          </p:cNvPr>
          <p:cNvSpPr txBox="1"/>
          <p:nvPr/>
        </p:nvSpPr>
        <p:spPr>
          <a:xfrm>
            <a:off x="501364" y="5191882"/>
            <a:ext cx="10814047" cy="646331"/>
          </a:xfrm>
          <a:prstGeom prst="rect">
            <a:avLst/>
          </a:prstGeom>
          <a:noFill/>
        </p:spPr>
        <p:txBody>
          <a:bodyPr wrap="square" rtlCol="0">
            <a:spAutoFit/>
          </a:bodyPr>
          <a:lstStyle/>
          <a:p>
            <a:r>
              <a:rPr lang="zh-CN" altLang="en-US" dirty="0"/>
              <a:t>使用私有继承时，</a:t>
            </a:r>
            <a:r>
              <a:rPr lang="zh-CN" altLang="en-US" dirty="0">
                <a:solidFill>
                  <a:srgbClr val="290DB3"/>
                </a:solidFill>
              </a:rPr>
              <a:t>第三代类</a:t>
            </a:r>
            <a:r>
              <a:rPr lang="zh-CN" altLang="en-US" dirty="0"/>
              <a:t>将不能使用基类的接口，这是因为基类的公有方法在派生类中变成私有方法；</a:t>
            </a:r>
            <a:endParaRPr lang="en-US" altLang="zh-CN" dirty="0"/>
          </a:p>
          <a:p>
            <a:r>
              <a:rPr lang="zh-CN" altLang="en-US" dirty="0"/>
              <a:t>使用保护继承时，基类的公有方法在第二代中将成为受保护的，第三代派生类可以使用他们</a:t>
            </a:r>
          </a:p>
        </p:txBody>
      </p:sp>
      <p:sp>
        <p:nvSpPr>
          <p:cNvPr id="7" name="文本框 6">
            <a:extLst>
              <a:ext uri="{FF2B5EF4-FFF2-40B4-BE49-F238E27FC236}">
                <a16:creationId xmlns:a16="http://schemas.microsoft.com/office/drawing/2014/main" id="{CF9C4EF9-F7F0-5911-579D-EEAE96AA8E19}"/>
              </a:ext>
            </a:extLst>
          </p:cNvPr>
          <p:cNvSpPr txBox="1"/>
          <p:nvPr/>
        </p:nvSpPr>
        <p:spPr>
          <a:xfrm>
            <a:off x="501364" y="4149084"/>
            <a:ext cx="10272279" cy="646331"/>
          </a:xfrm>
          <a:prstGeom prst="rect">
            <a:avLst/>
          </a:prstGeom>
          <a:noFill/>
        </p:spPr>
        <p:txBody>
          <a:bodyPr wrap="square" rtlCol="0">
            <a:spAutoFit/>
          </a:bodyPr>
          <a:lstStyle/>
          <a:p>
            <a:r>
              <a:rPr lang="zh-CN" altLang="en-US" dirty="0"/>
              <a:t>使用保护继承，基类的公有成员和保护成员都将成为派生类的保护成员。</a:t>
            </a:r>
            <a:endParaRPr lang="en-US" altLang="zh-CN" dirty="0"/>
          </a:p>
          <a:p>
            <a:r>
              <a:rPr lang="zh-CN" altLang="en-US" dirty="0"/>
              <a:t>和私有继承一样，基类的接口在派生类中是可用的，但在继承层次之外是不可用的</a:t>
            </a:r>
          </a:p>
        </p:txBody>
      </p:sp>
      <p:pic>
        <p:nvPicPr>
          <p:cNvPr id="9" name="图片 8">
            <a:extLst>
              <a:ext uri="{FF2B5EF4-FFF2-40B4-BE49-F238E27FC236}">
                <a16:creationId xmlns:a16="http://schemas.microsoft.com/office/drawing/2014/main" id="{11936D95-E6A9-59CD-530E-5E2E3345FA51}"/>
              </a:ext>
            </a:extLst>
          </p:cNvPr>
          <p:cNvPicPr>
            <a:picLocks noChangeAspect="1"/>
          </p:cNvPicPr>
          <p:nvPr/>
        </p:nvPicPr>
        <p:blipFill>
          <a:blip r:embed="rId3"/>
          <a:stretch>
            <a:fillRect/>
          </a:stretch>
        </p:blipFill>
        <p:spPr>
          <a:xfrm>
            <a:off x="3409824" y="1911022"/>
            <a:ext cx="4813547" cy="1841595"/>
          </a:xfrm>
          <a:prstGeom prst="rect">
            <a:avLst/>
          </a:prstGeom>
        </p:spPr>
      </p:pic>
    </p:spTree>
    <p:extLst>
      <p:ext uri="{BB962C8B-B14F-4D97-AF65-F5344CB8AC3E}">
        <p14:creationId xmlns:p14="http://schemas.microsoft.com/office/powerpoint/2010/main" val="1298973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61</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继承方式</a:t>
            </a:r>
          </a:p>
        </p:txBody>
      </p:sp>
      <p:sp>
        <p:nvSpPr>
          <p:cNvPr id="3" name="文本框 2">
            <a:extLst>
              <a:ext uri="{FF2B5EF4-FFF2-40B4-BE49-F238E27FC236}">
                <a16:creationId xmlns:a16="http://schemas.microsoft.com/office/drawing/2014/main" id="{07F2EA9A-8476-CF9B-AF25-EC4E04A3F47D}"/>
              </a:ext>
            </a:extLst>
          </p:cNvPr>
          <p:cNvSpPr txBox="1"/>
          <p:nvPr/>
        </p:nvSpPr>
        <p:spPr>
          <a:xfrm>
            <a:off x="588430" y="1354721"/>
            <a:ext cx="1956816" cy="369332"/>
          </a:xfrm>
          <a:prstGeom prst="rect">
            <a:avLst/>
          </a:prstGeom>
          <a:noFill/>
        </p:spPr>
        <p:txBody>
          <a:bodyPr wrap="square" rtlCol="0">
            <a:spAutoFit/>
          </a:bodyPr>
          <a:lstStyle/>
          <a:p>
            <a:r>
              <a:rPr lang="zh-CN" altLang="en-US" dirty="0"/>
              <a:t>各种继承方式</a:t>
            </a:r>
          </a:p>
        </p:txBody>
      </p:sp>
      <p:graphicFrame>
        <p:nvGraphicFramePr>
          <p:cNvPr id="5" name="表格 7">
            <a:extLst>
              <a:ext uri="{FF2B5EF4-FFF2-40B4-BE49-F238E27FC236}">
                <a16:creationId xmlns:a16="http://schemas.microsoft.com/office/drawing/2014/main" id="{8A114928-7C8D-EFC0-D8CE-774ECC0843D3}"/>
              </a:ext>
            </a:extLst>
          </p:cNvPr>
          <p:cNvGraphicFramePr>
            <a:graphicFrameLocks noGrp="1"/>
          </p:cNvGraphicFramePr>
          <p:nvPr>
            <p:extLst>
              <p:ext uri="{D42A27DB-BD31-4B8C-83A1-F6EECF244321}">
                <p14:modId xmlns:p14="http://schemas.microsoft.com/office/powerpoint/2010/main" val="1785446016"/>
              </p:ext>
            </p:extLst>
          </p:nvPr>
        </p:nvGraphicFramePr>
        <p:xfrm>
          <a:off x="302588" y="2075582"/>
          <a:ext cx="11196000" cy="2818151"/>
        </p:xfrm>
        <a:graphic>
          <a:graphicData uri="http://schemas.openxmlformats.org/drawingml/2006/table">
            <a:tbl>
              <a:tblPr firstRow="1" bandRow="1">
                <a:tableStyleId>{21E4AEA4-8DFA-4A89-87EB-49C32662AFE0}</a:tableStyleId>
              </a:tblPr>
              <a:tblGrid>
                <a:gridCol w="2799000">
                  <a:extLst>
                    <a:ext uri="{9D8B030D-6E8A-4147-A177-3AD203B41FA5}">
                      <a16:colId xmlns:a16="http://schemas.microsoft.com/office/drawing/2014/main" val="4203635818"/>
                    </a:ext>
                  </a:extLst>
                </a:gridCol>
                <a:gridCol w="2799000">
                  <a:extLst>
                    <a:ext uri="{9D8B030D-6E8A-4147-A177-3AD203B41FA5}">
                      <a16:colId xmlns:a16="http://schemas.microsoft.com/office/drawing/2014/main" val="3271592404"/>
                    </a:ext>
                  </a:extLst>
                </a:gridCol>
                <a:gridCol w="3097050">
                  <a:extLst>
                    <a:ext uri="{9D8B030D-6E8A-4147-A177-3AD203B41FA5}">
                      <a16:colId xmlns:a16="http://schemas.microsoft.com/office/drawing/2014/main" val="1800966244"/>
                    </a:ext>
                  </a:extLst>
                </a:gridCol>
                <a:gridCol w="2500950">
                  <a:extLst>
                    <a:ext uri="{9D8B030D-6E8A-4147-A177-3AD203B41FA5}">
                      <a16:colId xmlns:a16="http://schemas.microsoft.com/office/drawing/2014/main" val="291648631"/>
                    </a:ext>
                  </a:extLst>
                </a:gridCol>
              </a:tblGrid>
              <a:tr h="371130">
                <a:tc>
                  <a:txBody>
                    <a:bodyPr/>
                    <a:lstStyle/>
                    <a:p>
                      <a:pPr algn="ctr"/>
                      <a:r>
                        <a:rPr lang="zh-CN" altLang="en-US" dirty="0"/>
                        <a:t>特征</a:t>
                      </a:r>
                    </a:p>
                  </a:txBody>
                  <a:tcPr anchor="ctr"/>
                </a:tc>
                <a:tc>
                  <a:txBody>
                    <a:bodyPr/>
                    <a:lstStyle/>
                    <a:p>
                      <a:pPr algn="ctr"/>
                      <a:r>
                        <a:rPr lang="zh-CN" altLang="en-US" dirty="0"/>
                        <a:t>公有继承</a:t>
                      </a:r>
                    </a:p>
                  </a:txBody>
                  <a:tcPr anchor="ctr"/>
                </a:tc>
                <a:tc>
                  <a:txBody>
                    <a:bodyPr/>
                    <a:lstStyle/>
                    <a:p>
                      <a:pPr algn="ctr"/>
                      <a:r>
                        <a:rPr lang="zh-CN" altLang="en-US" dirty="0"/>
                        <a:t>保护继承</a:t>
                      </a:r>
                    </a:p>
                  </a:txBody>
                  <a:tcPr anchor="ctr"/>
                </a:tc>
                <a:tc>
                  <a:txBody>
                    <a:bodyPr/>
                    <a:lstStyle/>
                    <a:p>
                      <a:pPr algn="ctr"/>
                      <a:r>
                        <a:rPr lang="zh-CN" altLang="en-US" dirty="0"/>
                        <a:t>私有继承</a:t>
                      </a:r>
                    </a:p>
                  </a:txBody>
                  <a:tcPr anchor="ctr"/>
                </a:tc>
                <a:extLst>
                  <a:ext uri="{0D108BD9-81ED-4DB2-BD59-A6C34878D82A}">
                    <a16:rowId xmlns:a16="http://schemas.microsoft.com/office/drawing/2014/main" val="295418841"/>
                  </a:ext>
                </a:extLst>
              </a:tr>
              <a:tr h="640580">
                <a:tc>
                  <a:txBody>
                    <a:bodyPr/>
                    <a:lstStyle/>
                    <a:p>
                      <a:pPr algn="ctr"/>
                      <a:r>
                        <a:rPr lang="zh-CN" altLang="en-US" dirty="0">
                          <a:latin typeface="楷体" panose="02010609060101010101" pitchFamily="49" charset="-122"/>
                          <a:ea typeface="楷体" panose="02010609060101010101" pitchFamily="49" charset="-122"/>
                        </a:rPr>
                        <a:t>公有成员变成</a:t>
                      </a:r>
                    </a:p>
                  </a:txBody>
                  <a:tcPr anchor="ctr"/>
                </a:tc>
                <a:tc>
                  <a:txBody>
                    <a:bodyPr/>
                    <a:lstStyle/>
                    <a:p>
                      <a:pPr algn="ctr"/>
                      <a:r>
                        <a:rPr lang="zh-CN" altLang="en-US" dirty="0">
                          <a:latin typeface="楷体" panose="02010609060101010101" pitchFamily="49" charset="-122"/>
                          <a:ea typeface="楷体" panose="02010609060101010101" pitchFamily="49" charset="-122"/>
                        </a:rPr>
                        <a:t>派生类的公有成员</a:t>
                      </a:r>
                    </a:p>
                  </a:txBody>
                  <a:tcPr anchor="ctr"/>
                </a:tc>
                <a:tc>
                  <a:txBody>
                    <a:bodyPr/>
                    <a:lstStyle/>
                    <a:p>
                      <a:pPr algn="ctr"/>
                      <a:r>
                        <a:rPr lang="zh-CN" altLang="en-US" dirty="0">
                          <a:latin typeface="楷体" panose="02010609060101010101" pitchFamily="49" charset="-122"/>
                          <a:ea typeface="楷体" panose="02010609060101010101" pitchFamily="49" charset="-122"/>
                        </a:rPr>
                        <a:t>派生类的保护成员</a:t>
                      </a:r>
                    </a:p>
                  </a:txBody>
                  <a:tcPr anchor="ctr"/>
                </a:tc>
                <a:tc>
                  <a:txBody>
                    <a:bodyPr/>
                    <a:lstStyle/>
                    <a:p>
                      <a:pPr algn="ctr"/>
                      <a:r>
                        <a:rPr lang="zh-CN" altLang="en-US" dirty="0">
                          <a:latin typeface="楷体" panose="02010609060101010101" pitchFamily="49" charset="-122"/>
                          <a:ea typeface="楷体" panose="02010609060101010101" pitchFamily="49" charset="-122"/>
                        </a:rPr>
                        <a:t>派生类的私有成员</a:t>
                      </a:r>
                    </a:p>
                  </a:txBody>
                  <a:tcPr anchor="ctr"/>
                </a:tc>
                <a:extLst>
                  <a:ext uri="{0D108BD9-81ED-4DB2-BD59-A6C34878D82A}">
                    <a16:rowId xmlns:a16="http://schemas.microsoft.com/office/drawing/2014/main" val="1151833578"/>
                  </a:ext>
                </a:extLst>
              </a:tr>
              <a:tr h="640580">
                <a:tc>
                  <a:txBody>
                    <a:bodyPr/>
                    <a:lstStyle/>
                    <a:p>
                      <a:pPr algn="ctr"/>
                      <a:r>
                        <a:rPr lang="zh-CN" altLang="en-US" dirty="0">
                          <a:latin typeface="楷体" panose="02010609060101010101" pitchFamily="49" charset="-122"/>
                          <a:ea typeface="楷体" panose="02010609060101010101" pitchFamily="49" charset="-122"/>
                        </a:rPr>
                        <a:t>保护成员变成</a:t>
                      </a:r>
                    </a:p>
                  </a:txBody>
                  <a:tcPr anchor="ctr"/>
                </a:tc>
                <a:tc>
                  <a:txBody>
                    <a:bodyPr/>
                    <a:lstStyle/>
                    <a:p>
                      <a:pPr algn="ctr"/>
                      <a:r>
                        <a:rPr lang="zh-CN" altLang="en-US" dirty="0">
                          <a:latin typeface="楷体" panose="02010609060101010101" pitchFamily="49" charset="-122"/>
                          <a:ea typeface="楷体" panose="02010609060101010101" pitchFamily="49" charset="-122"/>
                        </a:rPr>
                        <a:t>派生类的保护成员</a:t>
                      </a:r>
                    </a:p>
                  </a:txBody>
                  <a:tcPr anchor="ctr"/>
                </a:tc>
                <a:tc>
                  <a:txBody>
                    <a:bodyPr/>
                    <a:lstStyle/>
                    <a:p>
                      <a:pPr algn="ctr"/>
                      <a:r>
                        <a:rPr lang="zh-CN" altLang="en-US" dirty="0">
                          <a:latin typeface="楷体" panose="02010609060101010101" pitchFamily="49" charset="-122"/>
                          <a:ea typeface="楷体" panose="02010609060101010101" pitchFamily="49" charset="-122"/>
                        </a:rPr>
                        <a:t>派生类的保护成员</a:t>
                      </a:r>
                    </a:p>
                  </a:txBody>
                  <a:tcPr anchor="ctr"/>
                </a:tc>
                <a:tc>
                  <a:txBody>
                    <a:bodyPr/>
                    <a:lstStyle/>
                    <a:p>
                      <a:pPr algn="ctr"/>
                      <a:r>
                        <a:rPr lang="zh-CN" altLang="en-US" dirty="0">
                          <a:latin typeface="楷体" panose="02010609060101010101" pitchFamily="49" charset="-122"/>
                          <a:ea typeface="楷体" panose="02010609060101010101" pitchFamily="49" charset="-122"/>
                        </a:rPr>
                        <a:t>派生类的私有成员</a:t>
                      </a:r>
                    </a:p>
                  </a:txBody>
                  <a:tcPr anchor="ctr"/>
                </a:tc>
                <a:extLst>
                  <a:ext uri="{0D108BD9-81ED-4DB2-BD59-A6C34878D82A}">
                    <a16:rowId xmlns:a16="http://schemas.microsoft.com/office/drawing/2014/main" val="885464661"/>
                  </a:ext>
                </a:extLst>
              </a:tr>
              <a:tr h="640580">
                <a:tc>
                  <a:txBody>
                    <a:bodyPr/>
                    <a:lstStyle/>
                    <a:p>
                      <a:pPr algn="ctr"/>
                      <a:r>
                        <a:rPr lang="zh-CN" altLang="en-US" dirty="0">
                          <a:latin typeface="楷体" panose="02010609060101010101" pitchFamily="49" charset="-122"/>
                          <a:ea typeface="楷体" panose="02010609060101010101" pitchFamily="49" charset="-122"/>
                        </a:rPr>
                        <a:t>私有成员变成</a:t>
                      </a:r>
                    </a:p>
                  </a:txBody>
                  <a:tcPr anchor="ctr"/>
                </a:tc>
                <a:tc>
                  <a:txBody>
                    <a:bodyPr/>
                    <a:lstStyle/>
                    <a:p>
                      <a:pPr algn="ctr"/>
                      <a:r>
                        <a:rPr lang="zh-CN" altLang="en-US" dirty="0">
                          <a:latin typeface="楷体" panose="02010609060101010101" pitchFamily="49" charset="-122"/>
                          <a:ea typeface="楷体" panose="02010609060101010101" pitchFamily="49" charset="-122"/>
                        </a:rPr>
                        <a:t>只能通过基类接口访问</a:t>
                      </a:r>
                    </a:p>
                  </a:txBody>
                  <a:tcPr anchor="ctr"/>
                </a:tc>
                <a:tc>
                  <a:txBody>
                    <a:bodyPr/>
                    <a:lstStyle/>
                    <a:p>
                      <a:pPr algn="ctr"/>
                      <a:r>
                        <a:rPr lang="zh-CN" altLang="en-US" dirty="0">
                          <a:latin typeface="楷体" panose="02010609060101010101" pitchFamily="49" charset="-122"/>
                          <a:ea typeface="楷体" panose="02010609060101010101" pitchFamily="49" charset="-122"/>
                        </a:rPr>
                        <a:t>只能通过基类接口访问</a:t>
                      </a:r>
                    </a:p>
                  </a:txBody>
                  <a:tcPr anchor="ctr"/>
                </a:tc>
                <a:tc>
                  <a:txBody>
                    <a:bodyPr/>
                    <a:lstStyle/>
                    <a:p>
                      <a:pPr algn="ctr"/>
                      <a:r>
                        <a:rPr lang="zh-CN" altLang="en-US" dirty="0">
                          <a:latin typeface="楷体" panose="02010609060101010101" pitchFamily="49" charset="-122"/>
                          <a:ea typeface="楷体" panose="02010609060101010101" pitchFamily="49" charset="-122"/>
                        </a:rPr>
                        <a:t>只能通过基类接口访问</a:t>
                      </a:r>
                    </a:p>
                  </a:txBody>
                  <a:tcPr anchor="ctr"/>
                </a:tc>
                <a:extLst>
                  <a:ext uri="{0D108BD9-81ED-4DB2-BD59-A6C34878D82A}">
                    <a16:rowId xmlns:a16="http://schemas.microsoft.com/office/drawing/2014/main" val="2849177604"/>
                  </a:ext>
                </a:extLst>
              </a:tr>
              <a:tr h="525281">
                <a:tc>
                  <a:txBody>
                    <a:bodyPr/>
                    <a:lstStyle/>
                    <a:p>
                      <a:pPr algn="ctr"/>
                      <a:r>
                        <a:rPr lang="zh-CN" altLang="en-US" dirty="0">
                          <a:latin typeface="楷体" panose="02010609060101010101" pitchFamily="49" charset="-122"/>
                          <a:ea typeface="楷体" panose="02010609060101010101" pitchFamily="49" charset="-122"/>
                        </a:rPr>
                        <a:t>能否隐式向上转换</a:t>
                      </a:r>
                    </a:p>
                  </a:txBody>
                  <a:tcPr anchor="ctr"/>
                </a:tc>
                <a:tc>
                  <a:txBody>
                    <a:bodyPr/>
                    <a:lstStyle/>
                    <a:p>
                      <a:pPr algn="ctr"/>
                      <a:r>
                        <a:rPr lang="zh-CN" altLang="en-US" dirty="0">
                          <a:latin typeface="楷体" panose="02010609060101010101" pitchFamily="49" charset="-122"/>
                          <a:ea typeface="楷体" panose="02010609060101010101" pitchFamily="49" charset="-122"/>
                        </a:rPr>
                        <a:t>是</a:t>
                      </a:r>
                    </a:p>
                  </a:txBody>
                  <a:tcPr anchor="ctr"/>
                </a:tc>
                <a:tc>
                  <a:txBody>
                    <a:bodyPr/>
                    <a:lstStyle/>
                    <a:p>
                      <a:pPr algn="ctr"/>
                      <a:r>
                        <a:rPr lang="zh-CN" altLang="en-US" dirty="0">
                          <a:latin typeface="楷体" panose="02010609060101010101" pitchFamily="49" charset="-122"/>
                          <a:ea typeface="楷体" panose="02010609060101010101" pitchFamily="49" charset="-122"/>
                        </a:rPr>
                        <a:t>是</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但只能在派生类中</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txBody>
                  <a:tcPr anchor="ctr"/>
                </a:tc>
                <a:tc>
                  <a:txBody>
                    <a:bodyPr/>
                    <a:lstStyle/>
                    <a:p>
                      <a:pPr algn="ctr"/>
                      <a:r>
                        <a:rPr lang="zh-CN" altLang="en-US" dirty="0">
                          <a:latin typeface="楷体" panose="02010609060101010101" pitchFamily="49" charset="-122"/>
                          <a:ea typeface="楷体" panose="02010609060101010101" pitchFamily="49" charset="-122"/>
                        </a:rPr>
                        <a:t>否</a:t>
                      </a:r>
                    </a:p>
                  </a:txBody>
                  <a:tcPr anchor="ctr"/>
                </a:tc>
                <a:extLst>
                  <a:ext uri="{0D108BD9-81ED-4DB2-BD59-A6C34878D82A}">
                    <a16:rowId xmlns:a16="http://schemas.microsoft.com/office/drawing/2014/main" val="2634361832"/>
                  </a:ext>
                </a:extLst>
              </a:tr>
            </a:tbl>
          </a:graphicData>
        </a:graphic>
      </p:graphicFrame>
      <p:sp>
        <p:nvSpPr>
          <p:cNvPr id="6" name="文本框 5">
            <a:extLst>
              <a:ext uri="{FF2B5EF4-FFF2-40B4-BE49-F238E27FC236}">
                <a16:creationId xmlns:a16="http://schemas.microsoft.com/office/drawing/2014/main" id="{D0F791D0-E0FD-DAAC-B34C-AC999FE0C01E}"/>
              </a:ext>
            </a:extLst>
          </p:cNvPr>
          <p:cNvSpPr txBox="1"/>
          <p:nvPr/>
        </p:nvSpPr>
        <p:spPr>
          <a:xfrm>
            <a:off x="588430" y="5189423"/>
            <a:ext cx="9690104" cy="369332"/>
          </a:xfrm>
          <a:prstGeom prst="rect">
            <a:avLst/>
          </a:prstGeom>
          <a:noFill/>
        </p:spPr>
        <p:txBody>
          <a:bodyPr wrap="square" rtlCol="0">
            <a:spAutoFit/>
          </a:bodyPr>
          <a:lstStyle/>
          <a:p>
            <a:r>
              <a:rPr lang="zh-CN" altLang="en-US" dirty="0">
                <a:latin typeface="+mn-ea"/>
              </a:rPr>
              <a:t>其中，隐式向上转换意味着无需进行显式类型转换，就可以将基类指针或引用指向派生对象</a:t>
            </a:r>
          </a:p>
        </p:txBody>
      </p:sp>
    </p:spTree>
    <p:extLst>
      <p:ext uri="{BB962C8B-B14F-4D97-AF65-F5344CB8AC3E}">
        <p14:creationId xmlns:p14="http://schemas.microsoft.com/office/powerpoint/2010/main" val="3466914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62</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多重继承</a:t>
            </a:r>
          </a:p>
        </p:txBody>
      </p:sp>
      <p:sp>
        <p:nvSpPr>
          <p:cNvPr id="3" name="文本框 2">
            <a:extLst>
              <a:ext uri="{FF2B5EF4-FFF2-40B4-BE49-F238E27FC236}">
                <a16:creationId xmlns:a16="http://schemas.microsoft.com/office/drawing/2014/main" id="{07F2EA9A-8476-CF9B-AF25-EC4E04A3F47D}"/>
              </a:ext>
            </a:extLst>
          </p:cNvPr>
          <p:cNvSpPr txBox="1"/>
          <p:nvPr/>
        </p:nvSpPr>
        <p:spPr>
          <a:xfrm>
            <a:off x="431800" y="1211660"/>
            <a:ext cx="11914909" cy="369332"/>
          </a:xfrm>
          <a:prstGeom prst="rect">
            <a:avLst/>
          </a:prstGeom>
          <a:noFill/>
        </p:spPr>
        <p:txBody>
          <a:bodyPr wrap="square" rtlCol="0">
            <a:spAutoFit/>
          </a:bodyPr>
          <a:lstStyle/>
          <a:p>
            <a:r>
              <a:rPr lang="zh-CN" altLang="en-US" dirty="0"/>
              <a:t>多重继承</a:t>
            </a:r>
            <a:r>
              <a:rPr lang="en-US" altLang="zh-CN" dirty="0"/>
              <a:t>(MI)——</a:t>
            </a:r>
            <a:r>
              <a:rPr lang="zh-CN" altLang="en-US" dirty="0"/>
              <a:t>多个直接基类的类</a:t>
            </a:r>
          </a:p>
        </p:txBody>
      </p:sp>
      <p:sp>
        <p:nvSpPr>
          <p:cNvPr id="5" name="文本框 4">
            <a:extLst>
              <a:ext uri="{FF2B5EF4-FFF2-40B4-BE49-F238E27FC236}">
                <a16:creationId xmlns:a16="http://schemas.microsoft.com/office/drawing/2014/main" id="{46FEDA70-54A0-96BC-A307-AAB7A4C6D0BC}"/>
              </a:ext>
            </a:extLst>
          </p:cNvPr>
          <p:cNvSpPr txBox="1"/>
          <p:nvPr/>
        </p:nvSpPr>
        <p:spPr>
          <a:xfrm>
            <a:off x="431800" y="1760373"/>
            <a:ext cx="11914909" cy="369332"/>
          </a:xfrm>
          <a:prstGeom prst="rect">
            <a:avLst/>
          </a:prstGeom>
          <a:noFill/>
        </p:spPr>
        <p:txBody>
          <a:bodyPr wrap="square" rtlCol="0">
            <a:spAutoFit/>
          </a:bodyPr>
          <a:lstStyle/>
          <a:p>
            <a:r>
              <a:rPr lang="zh-CN" altLang="en-US" dirty="0"/>
              <a:t>与单继承一样，公有</a:t>
            </a:r>
            <a:r>
              <a:rPr lang="en-US" altLang="zh-CN" dirty="0"/>
              <a:t>MI</a:t>
            </a:r>
            <a:r>
              <a:rPr lang="zh-CN" altLang="en-US" dirty="0"/>
              <a:t>表示的也是一种</a:t>
            </a:r>
            <a:r>
              <a:rPr lang="en-US" altLang="zh-CN" dirty="0"/>
              <a:t>is-a</a:t>
            </a:r>
            <a:r>
              <a:rPr lang="zh-CN" altLang="en-US" dirty="0"/>
              <a:t>关系</a:t>
            </a:r>
          </a:p>
        </p:txBody>
      </p:sp>
      <p:pic>
        <p:nvPicPr>
          <p:cNvPr id="6" name="图片 5">
            <a:extLst>
              <a:ext uri="{FF2B5EF4-FFF2-40B4-BE49-F238E27FC236}">
                <a16:creationId xmlns:a16="http://schemas.microsoft.com/office/drawing/2014/main" id="{29E4682C-DD1B-EF48-529E-8423A0A95DE5}"/>
              </a:ext>
            </a:extLst>
          </p:cNvPr>
          <p:cNvPicPr>
            <a:picLocks noChangeAspect="1"/>
          </p:cNvPicPr>
          <p:nvPr/>
        </p:nvPicPr>
        <p:blipFill>
          <a:blip r:embed="rId3"/>
          <a:stretch>
            <a:fillRect/>
          </a:stretch>
        </p:blipFill>
        <p:spPr>
          <a:xfrm>
            <a:off x="1724176" y="3734329"/>
            <a:ext cx="2776261" cy="2088061"/>
          </a:xfrm>
          <a:prstGeom prst="rect">
            <a:avLst/>
          </a:prstGeom>
        </p:spPr>
      </p:pic>
      <p:pic>
        <p:nvPicPr>
          <p:cNvPr id="7" name="图片 6">
            <a:extLst>
              <a:ext uri="{FF2B5EF4-FFF2-40B4-BE49-F238E27FC236}">
                <a16:creationId xmlns:a16="http://schemas.microsoft.com/office/drawing/2014/main" id="{97601206-7A6F-B21B-53A0-DE5A14C63082}"/>
              </a:ext>
            </a:extLst>
          </p:cNvPr>
          <p:cNvPicPr>
            <a:picLocks noChangeAspect="1"/>
          </p:cNvPicPr>
          <p:nvPr/>
        </p:nvPicPr>
        <p:blipFill>
          <a:blip r:embed="rId4"/>
          <a:stretch>
            <a:fillRect/>
          </a:stretch>
        </p:blipFill>
        <p:spPr>
          <a:xfrm>
            <a:off x="6096000" y="1025401"/>
            <a:ext cx="4870700" cy="4807197"/>
          </a:xfrm>
          <a:prstGeom prst="rect">
            <a:avLst/>
          </a:prstGeom>
        </p:spPr>
      </p:pic>
      <p:sp>
        <p:nvSpPr>
          <p:cNvPr id="8" name="文本框 7">
            <a:extLst>
              <a:ext uri="{FF2B5EF4-FFF2-40B4-BE49-F238E27FC236}">
                <a16:creationId xmlns:a16="http://schemas.microsoft.com/office/drawing/2014/main" id="{F2974A5A-CC09-BAA7-7749-A78F23C08C6E}"/>
              </a:ext>
            </a:extLst>
          </p:cNvPr>
          <p:cNvSpPr txBox="1"/>
          <p:nvPr/>
        </p:nvSpPr>
        <p:spPr>
          <a:xfrm>
            <a:off x="431800" y="2432400"/>
            <a:ext cx="5249334" cy="1200329"/>
          </a:xfrm>
          <a:prstGeom prst="rect">
            <a:avLst/>
          </a:prstGeom>
          <a:noFill/>
        </p:spPr>
        <p:txBody>
          <a:bodyPr wrap="square" rtlCol="0">
            <a:spAutoFit/>
          </a:bodyPr>
          <a:lstStyle/>
          <a:p>
            <a:r>
              <a:rPr lang="en-US" altLang="zh-CN" dirty="0"/>
              <a:t>MI</a:t>
            </a:r>
            <a:r>
              <a:rPr lang="zh-CN" altLang="en-US" dirty="0"/>
              <a:t>将引入很多问题，其中两个主要的问题是：</a:t>
            </a:r>
            <a:endParaRPr lang="en-US" altLang="zh-CN" dirty="0"/>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从两个不同的基类继承同名方法；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从两个或更多相关基类继承同一个类的多个实例</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7584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63</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虚基类</a:t>
            </a:r>
          </a:p>
        </p:txBody>
      </p:sp>
      <p:sp>
        <p:nvSpPr>
          <p:cNvPr id="6" name="文本框 5">
            <a:extLst>
              <a:ext uri="{FF2B5EF4-FFF2-40B4-BE49-F238E27FC236}">
                <a16:creationId xmlns:a16="http://schemas.microsoft.com/office/drawing/2014/main" id="{EF860A8D-1755-E071-F9C7-82304C047DE7}"/>
              </a:ext>
            </a:extLst>
          </p:cNvPr>
          <p:cNvSpPr txBox="1"/>
          <p:nvPr/>
        </p:nvSpPr>
        <p:spPr>
          <a:xfrm>
            <a:off x="375611" y="1483691"/>
            <a:ext cx="5762722" cy="646331"/>
          </a:xfrm>
          <a:prstGeom prst="rect">
            <a:avLst/>
          </a:prstGeom>
          <a:noFill/>
        </p:spPr>
        <p:txBody>
          <a:bodyPr wrap="square" rtlCol="0">
            <a:spAutoFit/>
          </a:bodyPr>
          <a:lstStyle/>
          <a:p>
            <a:r>
              <a:rPr lang="zh-CN" altLang="en-US" dirty="0"/>
              <a:t>虚基类使得从多个类</a:t>
            </a:r>
            <a:r>
              <a:rPr lang="en-US" altLang="zh-CN" dirty="0"/>
              <a:t>(</a:t>
            </a:r>
            <a:r>
              <a:rPr lang="zh-CN" altLang="en-US" dirty="0"/>
              <a:t>基类相同</a:t>
            </a:r>
            <a:r>
              <a:rPr lang="en-US" altLang="zh-CN" dirty="0"/>
              <a:t>)</a:t>
            </a:r>
            <a:r>
              <a:rPr lang="zh-CN" altLang="en-US" dirty="0"/>
              <a:t>派生出的对象只继承一个基类对象</a:t>
            </a:r>
          </a:p>
        </p:txBody>
      </p:sp>
      <p:sp>
        <p:nvSpPr>
          <p:cNvPr id="7" name="文本框 6">
            <a:extLst>
              <a:ext uri="{FF2B5EF4-FFF2-40B4-BE49-F238E27FC236}">
                <a16:creationId xmlns:a16="http://schemas.microsoft.com/office/drawing/2014/main" id="{D5E7247C-ABB6-5215-420B-DEB029AF7FB3}"/>
              </a:ext>
            </a:extLst>
          </p:cNvPr>
          <p:cNvSpPr txBox="1"/>
          <p:nvPr/>
        </p:nvSpPr>
        <p:spPr>
          <a:xfrm>
            <a:off x="375611" y="3646545"/>
            <a:ext cx="6341736" cy="1200329"/>
          </a:xfrm>
          <a:prstGeom prst="rect">
            <a:avLst/>
          </a:prstGeom>
          <a:noFill/>
        </p:spPr>
        <p:txBody>
          <a:bodyPr wrap="square" rtlCol="0">
            <a:spAutoFit/>
          </a:bodyPr>
          <a:lstStyle/>
          <a:p>
            <a:r>
              <a:rPr lang="en-US" altLang="zh-CN" dirty="0"/>
              <a:t>C++</a:t>
            </a:r>
            <a:r>
              <a:rPr lang="zh-CN" altLang="en-US" dirty="0"/>
              <a:t>在基类是虚的时，禁止信息通过中间类自动传递给基类。</a:t>
            </a:r>
            <a:endParaRPr lang="en-US" altLang="zh-CN" dirty="0"/>
          </a:p>
          <a:p>
            <a:endParaRPr lang="en-US" altLang="zh-CN" dirty="0"/>
          </a:p>
          <a:p>
            <a:r>
              <a:rPr lang="zh-CN" altLang="en-US" dirty="0"/>
              <a:t>如果类有间接虚基类，除非使用该虚基类的默认构造函数，否则必须显式地调用该虚基类的某个构造函数</a:t>
            </a:r>
          </a:p>
        </p:txBody>
      </p:sp>
      <p:pic>
        <p:nvPicPr>
          <p:cNvPr id="3" name="图片 2">
            <a:extLst>
              <a:ext uri="{FF2B5EF4-FFF2-40B4-BE49-F238E27FC236}">
                <a16:creationId xmlns:a16="http://schemas.microsoft.com/office/drawing/2014/main" id="{DDCE1145-99D6-74D9-EED2-4AA3DA3E99E5}"/>
              </a:ext>
            </a:extLst>
          </p:cNvPr>
          <p:cNvPicPr>
            <a:picLocks noChangeAspect="1"/>
          </p:cNvPicPr>
          <p:nvPr/>
        </p:nvPicPr>
        <p:blipFill>
          <a:blip r:embed="rId3"/>
          <a:stretch>
            <a:fillRect/>
          </a:stretch>
        </p:blipFill>
        <p:spPr>
          <a:xfrm>
            <a:off x="6893896" y="1558636"/>
            <a:ext cx="4184397" cy="4096518"/>
          </a:xfrm>
          <a:prstGeom prst="rect">
            <a:avLst/>
          </a:prstGeom>
        </p:spPr>
      </p:pic>
      <p:pic>
        <p:nvPicPr>
          <p:cNvPr id="9" name="图片 8">
            <a:extLst>
              <a:ext uri="{FF2B5EF4-FFF2-40B4-BE49-F238E27FC236}">
                <a16:creationId xmlns:a16="http://schemas.microsoft.com/office/drawing/2014/main" id="{BE3FB3C1-BE0A-819E-7148-A18C58635625}"/>
              </a:ext>
            </a:extLst>
          </p:cNvPr>
          <p:cNvPicPr>
            <a:picLocks noChangeAspect="1"/>
          </p:cNvPicPr>
          <p:nvPr/>
        </p:nvPicPr>
        <p:blipFill>
          <a:blip r:embed="rId4"/>
          <a:stretch>
            <a:fillRect/>
          </a:stretch>
        </p:blipFill>
        <p:spPr>
          <a:xfrm>
            <a:off x="1865550" y="2400394"/>
            <a:ext cx="3600635" cy="806491"/>
          </a:xfrm>
          <a:prstGeom prst="rect">
            <a:avLst/>
          </a:prstGeom>
        </p:spPr>
      </p:pic>
      <p:pic>
        <p:nvPicPr>
          <p:cNvPr id="11" name="图片 10">
            <a:extLst>
              <a:ext uri="{FF2B5EF4-FFF2-40B4-BE49-F238E27FC236}">
                <a16:creationId xmlns:a16="http://schemas.microsoft.com/office/drawing/2014/main" id="{C23D6776-775C-BD6B-A1E4-C2669F985AC8}"/>
              </a:ext>
            </a:extLst>
          </p:cNvPr>
          <p:cNvPicPr>
            <a:picLocks noChangeAspect="1"/>
          </p:cNvPicPr>
          <p:nvPr/>
        </p:nvPicPr>
        <p:blipFill>
          <a:blip r:embed="rId5"/>
          <a:stretch>
            <a:fillRect/>
          </a:stretch>
        </p:blipFill>
        <p:spPr>
          <a:xfrm>
            <a:off x="1424238" y="5014026"/>
            <a:ext cx="4483261" cy="696723"/>
          </a:xfrm>
          <a:prstGeom prst="rect">
            <a:avLst/>
          </a:prstGeom>
        </p:spPr>
      </p:pic>
    </p:spTree>
    <p:extLst>
      <p:ext uri="{BB962C8B-B14F-4D97-AF65-F5344CB8AC3E}">
        <p14:creationId xmlns:p14="http://schemas.microsoft.com/office/powerpoint/2010/main" val="1692031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64</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类模板</a:t>
            </a:r>
          </a:p>
        </p:txBody>
      </p:sp>
      <p:sp>
        <p:nvSpPr>
          <p:cNvPr id="5" name="文本框 4">
            <a:extLst>
              <a:ext uri="{FF2B5EF4-FFF2-40B4-BE49-F238E27FC236}">
                <a16:creationId xmlns:a16="http://schemas.microsoft.com/office/drawing/2014/main" id="{B7F2998E-683B-6F25-A25A-3A00EDEDF674}"/>
              </a:ext>
            </a:extLst>
          </p:cNvPr>
          <p:cNvSpPr txBox="1"/>
          <p:nvPr/>
        </p:nvSpPr>
        <p:spPr>
          <a:xfrm>
            <a:off x="501364" y="1526385"/>
            <a:ext cx="9597475" cy="369332"/>
          </a:xfrm>
          <a:prstGeom prst="rect">
            <a:avLst/>
          </a:prstGeom>
          <a:noFill/>
        </p:spPr>
        <p:txBody>
          <a:bodyPr wrap="square" rtlCol="0">
            <a:spAutoFit/>
          </a:bodyPr>
          <a:lstStyle/>
          <a:p>
            <a:r>
              <a:rPr lang="zh-CN" altLang="en-US" dirty="0"/>
              <a:t>模板提供参数化类型，即能够将类型名作为参数传递给接受方建立类或函数</a:t>
            </a:r>
          </a:p>
        </p:txBody>
      </p:sp>
      <p:sp>
        <p:nvSpPr>
          <p:cNvPr id="8" name="文本框 7">
            <a:extLst>
              <a:ext uri="{FF2B5EF4-FFF2-40B4-BE49-F238E27FC236}">
                <a16:creationId xmlns:a16="http://schemas.microsoft.com/office/drawing/2014/main" id="{9030C080-CBEB-B56E-66D7-B79EA980CF59}"/>
              </a:ext>
            </a:extLst>
          </p:cNvPr>
          <p:cNvSpPr txBox="1"/>
          <p:nvPr/>
        </p:nvSpPr>
        <p:spPr>
          <a:xfrm>
            <a:off x="501364" y="3105834"/>
            <a:ext cx="10579228" cy="646331"/>
          </a:xfrm>
          <a:prstGeom prst="rect">
            <a:avLst/>
          </a:prstGeom>
          <a:noFill/>
        </p:spPr>
        <p:txBody>
          <a:bodyPr wrap="square" rtlCol="0">
            <a:spAutoFit/>
          </a:bodyPr>
          <a:lstStyle/>
          <a:p>
            <a:r>
              <a:rPr lang="zh-CN" altLang="en-US" dirty="0"/>
              <a:t>关键字</a:t>
            </a:r>
            <a:r>
              <a:rPr lang="en-US" altLang="zh-CN" dirty="0"/>
              <a:t>template</a:t>
            </a:r>
            <a:r>
              <a:rPr lang="zh-CN" altLang="en-US" dirty="0"/>
              <a:t>告诉编译器，将要定义一个模板。尖括号中的内容相当于函数的参数列表。</a:t>
            </a:r>
            <a:endParaRPr lang="en-US" altLang="zh-CN" dirty="0"/>
          </a:p>
          <a:p>
            <a:r>
              <a:rPr lang="zh-CN" altLang="en-US" dirty="0"/>
              <a:t>可以将关键字看作是变量的类型名，该变量接受类型作为其值，把</a:t>
            </a:r>
            <a:r>
              <a:rPr lang="en-US" altLang="zh-CN" dirty="0"/>
              <a:t>Type</a:t>
            </a:r>
            <a:r>
              <a:rPr lang="zh-CN" altLang="en-US" dirty="0"/>
              <a:t>看作是该变量的名称</a:t>
            </a:r>
          </a:p>
        </p:txBody>
      </p:sp>
      <p:sp>
        <p:nvSpPr>
          <p:cNvPr id="11" name="文本框 10">
            <a:extLst>
              <a:ext uri="{FF2B5EF4-FFF2-40B4-BE49-F238E27FC236}">
                <a16:creationId xmlns:a16="http://schemas.microsoft.com/office/drawing/2014/main" id="{20AE4FC5-721F-53E0-9CC5-C0AA2AF9D7D7}"/>
              </a:ext>
            </a:extLst>
          </p:cNvPr>
          <p:cNvSpPr txBox="1"/>
          <p:nvPr/>
        </p:nvSpPr>
        <p:spPr>
          <a:xfrm>
            <a:off x="501364" y="4183405"/>
            <a:ext cx="10392858" cy="646331"/>
          </a:xfrm>
          <a:prstGeom prst="rect">
            <a:avLst/>
          </a:prstGeom>
          <a:noFill/>
        </p:spPr>
        <p:txBody>
          <a:bodyPr wrap="square" rtlCol="0">
            <a:spAutoFit/>
          </a:bodyPr>
          <a:lstStyle/>
          <a:p>
            <a:r>
              <a:rPr lang="zh-CN" altLang="en-US" dirty="0"/>
              <a:t>类模板和成员模板是</a:t>
            </a:r>
            <a:r>
              <a:rPr lang="en-US" altLang="zh-CN" dirty="0"/>
              <a:t>C++</a:t>
            </a:r>
            <a:r>
              <a:rPr lang="zh-CN" altLang="en-US" dirty="0"/>
              <a:t>编译器指令，说明如何生成类和成员函数如何定义</a:t>
            </a:r>
            <a:endParaRPr lang="en-US" altLang="zh-CN" dirty="0"/>
          </a:p>
          <a:p>
            <a:r>
              <a:rPr lang="zh-CN" altLang="en-US" dirty="0"/>
              <a:t>模板的具体实现被称为实例化或具体化</a:t>
            </a:r>
          </a:p>
        </p:txBody>
      </p:sp>
      <p:sp>
        <p:nvSpPr>
          <p:cNvPr id="12" name="文本框 11">
            <a:extLst>
              <a:ext uri="{FF2B5EF4-FFF2-40B4-BE49-F238E27FC236}">
                <a16:creationId xmlns:a16="http://schemas.microsoft.com/office/drawing/2014/main" id="{6C872289-C936-9D6C-7A10-6E31EF8EB251}"/>
              </a:ext>
            </a:extLst>
          </p:cNvPr>
          <p:cNvSpPr txBox="1"/>
          <p:nvPr/>
        </p:nvSpPr>
        <p:spPr>
          <a:xfrm>
            <a:off x="501364" y="5166527"/>
            <a:ext cx="10875560" cy="646331"/>
          </a:xfrm>
          <a:prstGeom prst="rect">
            <a:avLst/>
          </a:prstGeom>
          <a:noFill/>
        </p:spPr>
        <p:txBody>
          <a:bodyPr wrap="square" rtlCol="0">
            <a:spAutoFit/>
          </a:bodyPr>
          <a:lstStyle/>
          <a:p>
            <a:r>
              <a:rPr lang="zh-CN" altLang="en-US" dirty="0"/>
              <a:t>模板必须与特定的模板实例化请求一起使用，最简单的方法是将所有模板信息放在一个头文件中，并在要使用这些模板的文件中包含该头文件</a:t>
            </a:r>
          </a:p>
        </p:txBody>
      </p:sp>
      <p:pic>
        <p:nvPicPr>
          <p:cNvPr id="7" name="图片 6">
            <a:extLst>
              <a:ext uri="{FF2B5EF4-FFF2-40B4-BE49-F238E27FC236}">
                <a16:creationId xmlns:a16="http://schemas.microsoft.com/office/drawing/2014/main" id="{9F9D3BF3-233E-61C7-BFF8-B937CCF57D41}"/>
              </a:ext>
            </a:extLst>
          </p:cNvPr>
          <p:cNvPicPr>
            <a:picLocks noChangeAspect="1"/>
          </p:cNvPicPr>
          <p:nvPr/>
        </p:nvPicPr>
        <p:blipFill>
          <a:blip r:embed="rId3"/>
          <a:stretch>
            <a:fillRect/>
          </a:stretch>
        </p:blipFill>
        <p:spPr>
          <a:xfrm>
            <a:off x="4809911" y="2087053"/>
            <a:ext cx="2446022" cy="693648"/>
          </a:xfrm>
          <a:prstGeom prst="rect">
            <a:avLst/>
          </a:prstGeom>
        </p:spPr>
      </p:pic>
    </p:spTree>
    <p:extLst>
      <p:ext uri="{BB962C8B-B14F-4D97-AF65-F5344CB8AC3E}">
        <p14:creationId xmlns:p14="http://schemas.microsoft.com/office/powerpoint/2010/main" val="3448194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302588" y="6631146"/>
            <a:ext cx="791817" cy="226854"/>
          </a:xfrm>
        </p:spPr>
        <p:txBody>
          <a:bodyPr/>
          <a:lstStyle/>
          <a:p>
            <a:pPr algn="ctr"/>
            <a:fld id="{571A5C36-D067-4A8B-BD3C-F67C535F77D7}" type="slidenum">
              <a:rPr lang="en-US" altLang="zh-CN" smtClean="0"/>
              <a:t>65</a:t>
            </a:fld>
            <a:endParaRPr lang="en-US" altLang="zh-CN"/>
          </a:p>
        </p:txBody>
      </p:sp>
      <p:sp>
        <p:nvSpPr>
          <p:cNvPr id="2" name="标题 1"/>
          <p:cNvSpPr>
            <a:spLocks noGrp="1"/>
          </p:cNvSpPr>
          <p:nvPr>
            <p:ph type="title"/>
          </p:nvPr>
        </p:nvSpPr>
        <p:spPr>
          <a:xfrm>
            <a:off x="501364" y="298172"/>
            <a:ext cx="10361267" cy="519974"/>
          </a:xfrm>
        </p:spPr>
        <p:txBody>
          <a:bodyPr>
            <a:normAutofit fontScale="90000"/>
          </a:bodyPr>
          <a:lstStyle/>
          <a:p>
            <a:r>
              <a:rPr lang="zh-CN" altLang="en-US" dirty="0"/>
              <a:t>类模板</a:t>
            </a:r>
          </a:p>
        </p:txBody>
      </p:sp>
      <p:sp>
        <p:nvSpPr>
          <p:cNvPr id="6" name="文本框 5">
            <a:extLst>
              <a:ext uri="{FF2B5EF4-FFF2-40B4-BE49-F238E27FC236}">
                <a16:creationId xmlns:a16="http://schemas.microsoft.com/office/drawing/2014/main" id="{BA903C6A-EB00-1D3B-E4B7-8D12CE600342}"/>
              </a:ext>
            </a:extLst>
          </p:cNvPr>
          <p:cNvSpPr txBox="1"/>
          <p:nvPr/>
        </p:nvSpPr>
        <p:spPr>
          <a:xfrm>
            <a:off x="8089966" y="3246647"/>
            <a:ext cx="4119037" cy="646331"/>
          </a:xfrm>
          <a:prstGeom prst="rect">
            <a:avLst/>
          </a:prstGeom>
          <a:noFill/>
        </p:spPr>
        <p:txBody>
          <a:bodyPr wrap="square" rtlCol="0">
            <a:spAutoFit/>
          </a:bodyPr>
          <a:lstStyle/>
          <a:p>
            <a:r>
              <a:rPr lang="zh-CN" altLang="en-US" dirty="0"/>
              <a:t>编译器将按</a:t>
            </a:r>
            <a:r>
              <a:rPr lang="en-US" altLang="zh-CN" dirty="0"/>
              <a:t>Stack&lt;Type&gt;</a:t>
            </a:r>
            <a:r>
              <a:rPr lang="zh-CN" altLang="en-US" dirty="0"/>
              <a:t>模板来生成两个独立的类声明和两组独立的类方法</a:t>
            </a:r>
          </a:p>
        </p:txBody>
      </p:sp>
      <p:pic>
        <p:nvPicPr>
          <p:cNvPr id="7" name="图片 6">
            <a:extLst>
              <a:ext uri="{FF2B5EF4-FFF2-40B4-BE49-F238E27FC236}">
                <a16:creationId xmlns:a16="http://schemas.microsoft.com/office/drawing/2014/main" id="{4855E433-209E-209F-ABA7-3CF8B3C81EC5}"/>
              </a:ext>
            </a:extLst>
          </p:cNvPr>
          <p:cNvPicPr>
            <a:picLocks noChangeAspect="1"/>
          </p:cNvPicPr>
          <p:nvPr/>
        </p:nvPicPr>
        <p:blipFill>
          <a:blip r:embed="rId3"/>
          <a:stretch>
            <a:fillRect/>
          </a:stretch>
        </p:blipFill>
        <p:spPr>
          <a:xfrm>
            <a:off x="306332" y="1171956"/>
            <a:ext cx="7652143" cy="3245017"/>
          </a:xfrm>
          <a:prstGeom prst="rect">
            <a:avLst/>
          </a:prstGeom>
        </p:spPr>
      </p:pic>
      <p:pic>
        <p:nvPicPr>
          <p:cNvPr id="9" name="图片 8">
            <a:extLst>
              <a:ext uri="{FF2B5EF4-FFF2-40B4-BE49-F238E27FC236}">
                <a16:creationId xmlns:a16="http://schemas.microsoft.com/office/drawing/2014/main" id="{202F0171-2A51-4994-725A-2A4F13753B73}"/>
              </a:ext>
            </a:extLst>
          </p:cNvPr>
          <p:cNvPicPr>
            <a:picLocks noChangeAspect="1"/>
          </p:cNvPicPr>
          <p:nvPr/>
        </p:nvPicPr>
        <p:blipFill>
          <a:blip r:embed="rId4"/>
          <a:stretch>
            <a:fillRect/>
          </a:stretch>
        </p:blipFill>
        <p:spPr>
          <a:xfrm>
            <a:off x="8220895" y="1435387"/>
            <a:ext cx="2641736" cy="1530429"/>
          </a:xfrm>
          <a:prstGeom prst="rect">
            <a:avLst/>
          </a:prstGeom>
        </p:spPr>
      </p:pic>
      <p:pic>
        <p:nvPicPr>
          <p:cNvPr id="10" name="图片 9">
            <a:extLst>
              <a:ext uri="{FF2B5EF4-FFF2-40B4-BE49-F238E27FC236}">
                <a16:creationId xmlns:a16="http://schemas.microsoft.com/office/drawing/2014/main" id="{9440BAC9-5D9E-E73E-89F5-3F31BF7150E6}"/>
              </a:ext>
            </a:extLst>
          </p:cNvPr>
          <p:cNvPicPr>
            <a:picLocks noChangeAspect="1"/>
          </p:cNvPicPr>
          <p:nvPr/>
        </p:nvPicPr>
        <p:blipFill>
          <a:blip r:embed="rId5"/>
          <a:stretch>
            <a:fillRect/>
          </a:stretch>
        </p:blipFill>
        <p:spPr>
          <a:xfrm>
            <a:off x="1259292" y="4770784"/>
            <a:ext cx="2432175" cy="1397072"/>
          </a:xfrm>
          <a:prstGeom prst="rect">
            <a:avLst/>
          </a:prstGeom>
        </p:spPr>
      </p:pic>
      <p:sp>
        <p:nvSpPr>
          <p:cNvPr id="11" name="文本框 10">
            <a:extLst>
              <a:ext uri="{FF2B5EF4-FFF2-40B4-BE49-F238E27FC236}">
                <a16:creationId xmlns:a16="http://schemas.microsoft.com/office/drawing/2014/main" id="{C0A1E92F-867C-BC56-446A-762C938B2DB1}"/>
              </a:ext>
            </a:extLst>
          </p:cNvPr>
          <p:cNvSpPr txBox="1"/>
          <p:nvPr/>
        </p:nvSpPr>
        <p:spPr>
          <a:xfrm>
            <a:off x="4887471" y="4869155"/>
            <a:ext cx="6806011" cy="1200329"/>
          </a:xfrm>
          <a:prstGeom prst="rect">
            <a:avLst/>
          </a:prstGeom>
          <a:noFill/>
        </p:spPr>
        <p:txBody>
          <a:bodyPr wrap="square" rtlCol="0">
            <a:spAutoFit/>
          </a:bodyPr>
          <a:lstStyle/>
          <a:p>
            <a:r>
              <a:rPr lang="zh-CN" altLang="en-US" dirty="0"/>
              <a:t>表达式参数只能是整型、枚举、引用或指针</a:t>
            </a:r>
            <a:endParaRPr lang="en-US" altLang="zh-CN" dirty="0"/>
          </a:p>
          <a:p>
            <a:r>
              <a:rPr lang="zh-CN" altLang="en-US" dirty="0"/>
              <a:t>模板代码不能修改参数的值，也不能使用参数的地址</a:t>
            </a:r>
            <a:endParaRPr lang="en-US" altLang="zh-CN" dirty="0"/>
          </a:p>
          <a:p>
            <a:r>
              <a:rPr lang="zh-CN" altLang="en-US" dirty="0"/>
              <a:t>实例化模板时，用作表达式参数的值必须是常量表达式</a:t>
            </a:r>
            <a:endParaRPr lang="en-US" altLang="zh-CN" dirty="0"/>
          </a:p>
          <a:p>
            <a:r>
              <a:rPr lang="zh-CN" altLang="en-US" dirty="0"/>
              <a:t>表达式参数方法的主要缺点是：每种数组都将声称自己的模板</a:t>
            </a:r>
          </a:p>
        </p:txBody>
      </p:sp>
    </p:spTree>
    <p:extLst>
      <p:ext uri="{BB962C8B-B14F-4D97-AF65-F5344CB8AC3E}">
        <p14:creationId xmlns:p14="http://schemas.microsoft.com/office/powerpoint/2010/main" val="616938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t>默认参数</a:t>
            </a:r>
            <a:endParaRPr lang="zh-CN" altLang="en-US" dirty="0">
              <a:latin typeface="Arial" panose="020B0604020202020204" pitchFamily="34" charset="0"/>
              <a:ea typeface="思源黑体 CN Medium" panose="020B0600000000000000"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7</a:t>
            </a:fld>
            <a:endParaRPr lang="en-US" altLang="zh-CN"/>
          </a:p>
        </p:txBody>
      </p:sp>
      <p:sp>
        <p:nvSpPr>
          <p:cNvPr id="5" name="文本框 4">
            <a:extLst>
              <a:ext uri="{FF2B5EF4-FFF2-40B4-BE49-F238E27FC236}">
                <a16:creationId xmlns:a16="http://schemas.microsoft.com/office/drawing/2014/main" id="{626A7A7A-8D8F-7F7A-6922-C0B754DFDE98}"/>
              </a:ext>
            </a:extLst>
          </p:cNvPr>
          <p:cNvSpPr txBox="1"/>
          <p:nvPr/>
        </p:nvSpPr>
        <p:spPr>
          <a:xfrm>
            <a:off x="501364" y="1342234"/>
            <a:ext cx="6108192" cy="369332"/>
          </a:xfrm>
          <a:prstGeom prst="rect">
            <a:avLst/>
          </a:prstGeom>
          <a:noFill/>
        </p:spPr>
        <p:txBody>
          <a:bodyPr wrap="square">
            <a:spAutoFit/>
          </a:bodyPr>
          <a:lstStyle/>
          <a:p>
            <a:r>
              <a:rPr lang="zh-CN" altLang="en-US" dirty="0"/>
              <a:t>默认参数</a:t>
            </a:r>
            <a:r>
              <a:rPr lang="en-US" altLang="zh-CN" dirty="0"/>
              <a:t>——</a:t>
            </a:r>
            <a:r>
              <a:rPr lang="zh-CN" altLang="en-US" dirty="0"/>
              <a:t>函数调用中省略了实参时自动使用的值</a:t>
            </a:r>
          </a:p>
        </p:txBody>
      </p:sp>
      <p:pic>
        <p:nvPicPr>
          <p:cNvPr id="7" name="图片 6">
            <a:extLst>
              <a:ext uri="{FF2B5EF4-FFF2-40B4-BE49-F238E27FC236}">
                <a16:creationId xmlns:a16="http://schemas.microsoft.com/office/drawing/2014/main" id="{9E201BD6-0B86-4201-CAD6-6D8C622AEAA5}"/>
              </a:ext>
            </a:extLst>
          </p:cNvPr>
          <p:cNvPicPr>
            <a:picLocks noChangeAspect="1"/>
          </p:cNvPicPr>
          <p:nvPr/>
        </p:nvPicPr>
        <p:blipFill>
          <a:blip r:embed="rId3"/>
          <a:stretch>
            <a:fillRect/>
          </a:stretch>
        </p:blipFill>
        <p:spPr>
          <a:xfrm>
            <a:off x="4832858" y="1803127"/>
            <a:ext cx="2019404" cy="508026"/>
          </a:xfrm>
          <a:prstGeom prst="rect">
            <a:avLst/>
          </a:prstGeom>
        </p:spPr>
      </p:pic>
      <p:sp>
        <p:nvSpPr>
          <p:cNvPr id="8" name="文本框 7">
            <a:extLst>
              <a:ext uri="{FF2B5EF4-FFF2-40B4-BE49-F238E27FC236}">
                <a16:creationId xmlns:a16="http://schemas.microsoft.com/office/drawing/2014/main" id="{9686B094-8E26-00C5-0ADD-21A520CC4B16}"/>
              </a:ext>
            </a:extLst>
          </p:cNvPr>
          <p:cNvSpPr txBox="1"/>
          <p:nvPr/>
        </p:nvSpPr>
        <p:spPr>
          <a:xfrm>
            <a:off x="501364" y="2799744"/>
            <a:ext cx="6108192" cy="369332"/>
          </a:xfrm>
          <a:prstGeom prst="rect">
            <a:avLst/>
          </a:prstGeom>
          <a:noFill/>
        </p:spPr>
        <p:txBody>
          <a:bodyPr wrap="square">
            <a:spAutoFit/>
          </a:bodyPr>
          <a:lstStyle/>
          <a:p>
            <a:r>
              <a:rPr lang="zh-CN" altLang="en-US" dirty="0"/>
              <a:t>对于带参数列表函数，必须</a:t>
            </a:r>
            <a:r>
              <a:rPr lang="zh-CN" altLang="en-US" dirty="0">
                <a:solidFill>
                  <a:srgbClr val="FF0000"/>
                </a:solidFill>
              </a:rPr>
              <a:t>从右向左</a:t>
            </a:r>
            <a:r>
              <a:rPr lang="zh-CN" altLang="en-US" dirty="0"/>
              <a:t>添加默认值</a:t>
            </a:r>
          </a:p>
        </p:txBody>
      </p:sp>
      <p:sp>
        <p:nvSpPr>
          <p:cNvPr id="9" name="文本框 8">
            <a:extLst>
              <a:ext uri="{FF2B5EF4-FFF2-40B4-BE49-F238E27FC236}">
                <a16:creationId xmlns:a16="http://schemas.microsoft.com/office/drawing/2014/main" id="{11BA26A0-4134-D7B1-4A00-A2A6FC6DDC49}"/>
              </a:ext>
            </a:extLst>
          </p:cNvPr>
          <p:cNvSpPr txBox="1"/>
          <p:nvPr/>
        </p:nvSpPr>
        <p:spPr>
          <a:xfrm>
            <a:off x="596840" y="4511198"/>
            <a:ext cx="9340468" cy="369332"/>
          </a:xfrm>
          <a:prstGeom prst="rect">
            <a:avLst/>
          </a:prstGeom>
          <a:noFill/>
        </p:spPr>
        <p:txBody>
          <a:bodyPr wrap="square">
            <a:spAutoFit/>
          </a:bodyPr>
          <a:lstStyle/>
          <a:p>
            <a:r>
              <a:rPr lang="zh-CN" altLang="en-US" dirty="0"/>
              <a:t>实参按</a:t>
            </a:r>
            <a:r>
              <a:rPr lang="zh-CN" altLang="en-US" dirty="0">
                <a:solidFill>
                  <a:srgbClr val="FF0000"/>
                </a:solidFill>
              </a:rPr>
              <a:t>从左向右的顺序依次</a:t>
            </a:r>
            <a:r>
              <a:rPr lang="zh-CN" altLang="en-US" dirty="0"/>
              <a:t>被赋给相应的形参，而不能跳过任何参数</a:t>
            </a:r>
          </a:p>
        </p:txBody>
      </p:sp>
      <p:pic>
        <p:nvPicPr>
          <p:cNvPr id="11" name="图片 10">
            <a:extLst>
              <a:ext uri="{FF2B5EF4-FFF2-40B4-BE49-F238E27FC236}">
                <a16:creationId xmlns:a16="http://schemas.microsoft.com/office/drawing/2014/main" id="{FB0B50E3-8F29-CD01-46F8-4E80811F4240}"/>
              </a:ext>
            </a:extLst>
          </p:cNvPr>
          <p:cNvPicPr>
            <a:picLocks noChangeAspect="1"/>
          </p:cNvPicPr>
          <p:nvPr/>
        </p:nvPicPr>
        <p:blipFill>
          <a:blip r:embed="rId4"/>
          <a:stretch>
            <a:fillRect/>
          </a:stretch>
        </p:blipFill>
        <p:spPr>
          <a:xfrm>
            <a:off x="3981915" y="3367746"/>
            <a:ext cx="3721291" cy="819192"/>
          </a:xfrm>
          <a:prstGeom prst="rect">
            <a:avLst/>
          </a:prstGeom>
        </p:spPr>
      </p:pic>
      <p:pic>
        <p:nvPicPr>
          <p:cNvPr id="13" name="图片 12">
            <a:extLst>
              <a:ext uri="{FF2B5EF4-FFF2-40B4-BE49-F238E27FC236}">
                <a16:creationId xmlns:a16="http://schemas.microsoft.com/office/drawing/2014/main" id="{2A772F96-EE48-2581-C321-2552AAEDCC96}"/>
              </a:ext>
            </a:extLst>
          </p:cNvPr>
          <p:cNvPicPr>
            <a:picLocks noChangeAspect="1"/>
          </p:cNvPicPr>
          <p:nvPr/>
        </p:nvPicPr>
        <p:blipFill>
          <a:blip r:embed="rId5"/>
          <a:stretch>
            <a:fillRect/>
          </a:stretch>
        </p:blipFill>
        <p:spPr>
          <a:xfrm>
            <a:off x="4210526" y="5176219"/>
            <a:ext cx="3264068" cy="533427"/>
          </a:xfrm>
          <a:prstGeom prst="rect">
            <a:avLst/>
          </a:prstGeom>
        </p:spPr>
      </p:pic>
    </p:spTree>
    <p:extLst>
      <p:ext uri="{BB962C8B-B14F-4D97-AF65-F5344CB8AC3E}">
        <p14:creationId xmlns:p14="http://schemas.microsoft.com/office/powerpoint/2010/main" val="3041862836"/>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函数重载</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8</a:t>
            </a:fld>
            <a:endParaRPr lang="en-US" altLang="zh-CN"/>
          </a:p>
        </p:txBody>
      </p:sp>
      <p:sp>
        <p:nvSpPr>
          <p:cNvPr id="4" name="文本框 3">
            <a:extLst>
              <a:ext uri="{FF2B5EF4-FFF2-40B4-BE49-F238E27FC236}">
                <a16:creationId xmlns:a16="http://schemas.microsoft.com/office/drawing/2014/main" id="{C6E78458-FEAC-45E7-4E30-FA65C675EAA0}"/>
              </a:ext>
            </a:extLst>
          </p:cNvPr>
          <p:cNvSpPr txBox="1"/>
          <p:nvPr/>
        </p:nvSpPr>
        <p:spPr>
          <a:xfrm>
            <a:off x="386956" y="1344890"/>
            <a:ext cx="6108192" cy="369332"/>
          </a:xfrm>
          <a:prstGeom prst="rect">
            <a:avLst/>
          </a:prstGeom>
          <a:noFill/>
        </p:spPr>
        <p:txBody>
          <a:bodyPr wrap="square">
            <a:spAutoFit/>
          </a:bodyPr>
          <a:lstStyle/>
          <a:p>
            <a:r>
              <a:rPr lang="zh-CN" altLang="en-US" dirty="0"/>
              <a:t>函数重载（函数多态）</a:t>
            </a:r>
            <a:r>
              <a:rPr lang="en-US" altLang="zh-CN" dirty="0"/>
              <a:t>——</a:t>
            </a:r>
            <a:r>
              <a:rPr lang="zh-CN" altLang="en-US" dirty="0"/>
              <a:t>能够使用多个同名的函数</a:t>
            </a:r>
            <a:endParaRPr lang="en-US" altLang="zh-CN" dirty="0"/>
          </a:p>
        </p:txBody>
      </p:sp>
      <p:sp>
        <p:nvSpPr>
          <p:cNvPr id="5" name="文本框 4">
            <a:extLst>
              <a:ext uri="{FF2B5EF4-FFF2-40B4-BE49-F238E27FC236}">
                <a16:creationId xmlns:a16="http://schemas.microsoft.com/office/drawing/2014/main" id="{20F6BAD9-BF57-37CE-D473-7CEEDF541486}"/>
              </a:ext>
            </a:extLst>
          </p:cNvPr>
          <p:cNvSpPr txBox="1"/>
          <p:nvPr/>
        </p:nvSpPr>
        <p:spPr>
          <a:xfrm>
            <a:off x="386956" y="2010160"/>
            <a:ext cx="9924254" cy="646331"/>
          </a:xfrm>
          <a:prstGeom prst="rect">
            <a:avLst/>
          </a:prstGeom>
          <a:noFill/>
        </p:spPr>
        <p:txBody>
          <a:bodyPr wrap="square">
            <a:spAutoFit/>
          </a:bodyPr>
          <a:lstStyle/>
          <a:p>
            <a:r>
              <a:rPr lang="zh-CN" altLang="en-US" dirty="0"/>
              <a:t>函数重载的关键是函数的参数列表，也称为函数特征标；</a:t>
            </a:r>
            <a:r>
              <a:rPr lang="en-US" altLang="zh-CN" dirty="0"/>
              <a:t>C++</a:t>
            </a:r>
            <a:r>
              <a:rPr lang="zh-CN" altLang="en-US" dirty="0"/>
              <a:t>允许定义名称相同的函数，条件是他们的</a:t>
            </a:r>
            <a:r>
              <a:rPr lang="zh-CN" altLang="en-US" dirty="0">
                <a:solidFill>
                  <a:srgbClr val="FF0000"/>
                </a:solidFill>
              </a:rPr>
              <a:t>特征标不同</a:t>
            </a:r>
            <a:endParaRPr lang="en-US" altLang="zh-CN" dirty="0">
              <a:solidFill>
                <a:srgbClr val="FF0000"/>
              </a:solidFill>
            </a:endParaRPr>
          </a:p>
        </p:txBody>
      </p:sp>
      <p:sp>
        <p:nvSpPr>
          <p:cNvPr id="6" name="文本框 5">
            <a:extLst>
              <a:ext uri="{FF2B5EF4-FFF2-40B4-BE49-F238E27FC236}">
                <a16:creationId xmlns:a16="http://schemas.microsoft.com/office/drawing/2014/main" id="{7B56A0F1-653E-B144-C5B7-320F6FE6DB4E}"/>
              </a:ext>
            </a:extLst>
          </p:cNvPr>
          <p:cNvSpPr txBox="1"/>
          <p:nvPr/>
        </p:nvSpPr>
        <p:spPr>
          <a:xfrm>
            <a:off x="386956" y="4383357"/>
            <a:ext cx="9924254" cy="369332"/>
          </a:xfrm>
          <a:prstGeom prst="rect">
            <a:avLst/>
          </a:prstGeom>
          <a:noFill/>
        </p:spPr>
        <p:txBody>
          <a:bodyPr wrap="square">
            <a:spAutoFit/>
          </a:bodyPr>
          <a:lstStyle/>
          <a:p>
            <a:r>
              <a:rPr lang="zh-CN" altLang="en-US" dirty="0"/>
              <a:t>编译器在检查特征标时，将</a:t>
            </a:r>
            <a:r>
              <a:rPr lang="zh-CN" altLang="en-US" dirty="0">
                <a:solidFill>
                  <a:srgbClr val="FF0000"/>
                </a:solidFill>
              </a:rPr>
              <a:t>类型引用</a:t>
            </a:r>
            <a:r>
              <a:rPr lang="zh-CN" altLang="en-US" dirty="0"/>
              <a:t>和</a:t>
            </a:r>
            <a:r>
              <a:rPr lang="zh-CN" altLang="en-US" dirty="0">
                <a:solidFill>
                  <a:srgbClr val="FF0000"/>
                </a:solidFill>
              </a:rPr>
              <a:t>类型本身</a:t>
            </a:r>
            <a:r>
              <a:rPr lang="zh-CN" altLang="en-US" dirty="0"/>
              <a:t>是为</a:t>
            </a:r>
            <a:r>
              <a:rPr lang="zh-CN" altLang="en-US" dirty="0">
                <a:solidFill>
                  <a:srgbClr val="290DB3"/>
                </a:solidFill>
              </a:rPr>
              <a:t>同一个特征标</a:t>
            </a:r>
            <a:endParaRPr lang="en-US" altLang="zh-CN" dirty="0">
              <a:solidFill>
                <a:srgbClr val="290DB3"/>
              </a:solidFill>
            </a:endParaRPr>
          </a:p>
        </p:txBody>
      </p:sp>
      <p:pic>
        <p:nvPicPr>
          <p:cNvPr id="8" name="图片 7">
            <a:extLst>
              <a:ext uri="{FF2B5EF4-FFF2-40B4-BE49-F238E27FC236}">
                <a16:creationId xmlns:a16="http://schemas.microsoft.com/office/drawing/2014/main" id="{41AC9CF2-3F49-4C80-41AB-556A0A2D4D85}"/>
              </a:ext>
            </a:extLst>
          </p:cNvPr>
          <p:cNvPicPr>
            <a:picLocks noChangeAspect="1"/>
          </p:cNvPicPr>
          <p:nvPr/>
        </p:nvPicPr>
        <p:blipFill>
          <a:blip r:embed="rId3"/>
          <a:stretch>
            <a:fillRect/>
          </a:stretch>
        </p:blipFill>
        <p:spPr>
          <a:xfrm>
            <a:off x="4597125" y="4957397"/>
            <a:ext cx="2089257" cy="730288"/>
          </a:xfrm>
          <a:prstGeom prst="rect">
            <a:avLst/>
          </a:prstGeom>
        </p:spPr>
      </p:pic>
      <p:pic>
        <p:nvPicPr>
          <p:cNvPr id="10" name="图片 9">
            <a:extLst>
              <a:ext uri="{FF2B5EF4-FFF2-40B4-BE49-F238E27FC236}">
                <a16:creationId xmlns:a16="http://schemas.microsoft.com/office/drawing/2014/main" id="{578363C0-1B77-764E-C052-213692B8F77B}"/>
              </a:ext>
            </a:extLst>
          </p:cNvPr>
          <p:cNvPicPr>
            <a:picLocks noChangeAspect="1"/>
          </p:cNvPicPr>
          <p:nvPr/>
        </p:nvPicPr>
        <p:blipFill>
          <a:blip r:embed="rId4"/>
          <a:stretch>
            <a:fillRect/>
          </a:stretch>
        </p:blipFill>
        <p:spPr>
          <a:xfrm>
            <a:off x="1436959" y="2869891"/>
            <a:ext cx="4813547" cy="1308167"/>
          </a:xfrm>
          <a:prstGeom prst="rect">
            <a:avLst/>
          </a:prstGeom>
        </p:spPr>
      </p:pic>
      <p:pic>
        <p:nvPicPr>
          <p:cNvPr id="12" name="图片 11">
            <a:extLst>
              <a:ext uri="{FF2B5EF4-FFF2-40B4-BE49-F238E27FC236}">
                <a16:creationId xmlns:a16="http://schemas.microsoft.com/office/drawing/2014/main" id="{3571D87B-DA37-EF81-7B7F-07CC6715462A}"/>
              </a:ext>
            </a:extLst>
          </p:cNvPr>
          <p:cNvPicPr>
            <a:picLocks noChangeAspect="1"/>
          </p:cNvPicPr>
          <p:nvPr/>
        </p:nvPicPr>
        <p:blipFill>
          <a:blip r:embed="rId5"/>
          <a:stretch>
            <a:fillRect/>
          </a:stretch>
        </p:blipFill>
        <p:spPr>
          <a:xfrm>
            <a:off x="6830684" y="3152480"/>
            <a:ext cx="2260716" cy="742988"/>
          </a:xfrm>
          <a:prstGeom prst="rect">
            <a:avLst/>
          </a:prstGeom>
        </p:spPr>
      </p:pic>
      <p:sp>
        <p:nvSpPr>
          <p:cNvPr id="13" name="文本框 12">
            <a:extLst>
              <a:ext uri="{FF2B5EF4-FFF2-40B4-BE49-F238E27FC236}">
                <a16:creationId xmlns:a16="http://schemas.microsoft.com/office/drawing/2014/main" id="{859089E6-969F-5861-BC8A-1E526BABF3A9}"/>
              </a:ext>
            </a:extLst>
          </p:cNvPr>
          <p:cNvSpPr txBox="1"/>
          <p:nvPr/>
        </p:nvSpPr>
        <p:spPr>
          <a:xfrm>
            <a:off x="386956" y="5892393"/>
            <a:ext cx="10754286" cy="369332"/>
          </a:xfrm>
          <a:prstGeom prst="rect">
            <a:avLst/>
          </a:prstGeom>
          <a:noFill/>
        </p:spPr>
        <p:txBody>
          <a:bodyPr wrap="square">
            <a:spAutoFit/>
          </a:bodyPr>
          <a:lstStyle/>
          <a:p>
            <a:r>
              <a:rPr lang="zh-CN" altLang="en-US" dirty="0"/>
              <a:t>仅当函数基本上执行相同的任务，但是用不同形式的数据时，才应采用函数重载</a:t>
            </a:r>
            <a:endParaRPr lang="en-US" altLang="zh-CN" dirty="0"/>
          </a:p>
        </p:txBody>
      </p:sp>
    </p:spTree>
    <p:extLst>
      <p:ext uri="{BB962C8B-B14F-4D97-AF65-F5344CB8AC3E}">
        <p14:creationId xmlns:p14="http://schemas.microsoft.com/office/powerpoint/2010/main" val="1997623519"/>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7AB00-AF79-9E45-9088-1FC8805B1FE7}"/>
              </a:ext>
            </a:extLst>
          </p:cNvPr>
          <p:cNvSpPr>
            <a:spLocks noGrp="1"/>
          </p:cNvSpPr>
          <p:nvPr>
            <p:ph type="title"/>
          </p:nvPr>
        </p:nvSpPr>
        <p:spPr/>
        <p:txBody>
          <a:bodyPr>
            <a:normAutofit fontScale="90000"/>
          </a:bodyPr>
          <a:lstStyle/>
          <a:p>
            <a:r>
              <a:rPr lang="zh-CN" altLang="en-US" dirty="0">
                <a:latin typeface="Arial" panose="020B0604020202020204" pitchFamily="34" charset="0"/>
                <a:ea typeface="思源黑体 CN Medium" panose="020B0600000000000000" pitchFamily="34" charset="-122"/>
                <a:cs typeface="Arial" panose="020B0604020202020204" pitchFamily="34" charset="0"/>
              </a:rPr>
              <a:t>函数模版</a:t>
            </a:r>
          </a:p>
        </p:txBody>
      </p:sp>
      <p:sp>
        <p:nvSpPr>
          <p:cNvPr id="3" name="灯片编号占位符 2">
            <a:extLst>
              <a:ext uri="{FF2B5EF4-FFF2-40B4-BE49-F238E27FC236}">
                <a16:creationId xmlns:a16="http://schemas.microsoft.com/office/drawing/2014/main" id="{57E2F485-FDD9-A343-8F68-780A80E375B3}"/>
              </a:ext>
            </a:extLst>
          </p:cNvPr>
          <p:cNvSpPr>
            <a:spLocks noGrp="1"/>
          </p:cNvSpPr>
          <p:nvPr>
            <p:ph type="sldNum" sz="quarter" idx="12"/>
          </p:nvPr>
        </p:nvSpPr>
        <p:spPr/>
        <p:txBody>
          <a:bodyPr/>
          <a:lstStyle/>
          <a:p>
            <a:pPr algn="ctr"/>
            <a:fld id="{571A5C36-D067-4A8B-BD3C-F67C535F77D7}" type="slidenum">
              <a:rPr lang="en-US" altLang="zh-CN" smtClean="0"/>
              <a:pPr algn="ctr"/>
              <a:t>9</a:t>
            </a:fld>
            <a:endParaRPr lang="en-US" altLang="zh-CN"/>
          </a:p>
        </p:txBody>
      </p:sp>
      <p:sp>
        <p:nvSpPr>
          <p:cNvPr id="4" name="文本框 3">
            <a:extLst>
              <a:ext uri="{FF2B5EF4-FFF2-40B4-BE49-F238E27FC236}">
                <a16:creationId xmlns:a16="http://schemas.microsoft.com/office/drawing/2014/main" id="{C6E78458-FEAC-45E7-4E30-FA65C675EAA0}"/>
              </a:ext>
            </a:extLst>
          </p:cNvPr>
          <p:cNvSpPr txBox="1"/>
          <p:nvPr/>
        </p:nvSpPr>
        <p:spPr>
          <a:xfrm>
            <a:off x="501364" y="1213297"/>
            <a:ext cx="7980123" cy="646331"/>
          </a:xfrm>
          <a:prstGeom prst="rect">
            <a:avLst/>
          </a:prstGeom>
          <a:noFill/>
        </p:spPr>
        <p:txBody>
          <a:bodyPr wrap="square">
            <a:spAutoFit/>
          </a:bodyPr>
          <a:lstStyle/>
          <a:p>
            <a:r>
              <a:rPr lang="zh-CN" altLang="en-US" dirty="0"/>
              <a:t>函数模板</a:t>
            </a:r>
            <a:r>
              <a:rPr lang="en-US" altLang="zh-CN" dirty="0"/>
              <a:t>——</a:t>
            </a:r>
            <a:r>
              <a:rPr lang="zh-CN" altLang="en-US" dirty="0"/>
              <a:t>使用泛型定义函数，其中泛型可以用具体的类型替换</a:t>
            </a:r>
            <a:endParaRPr lang="en-US" altLang="zh-CN" dirty="0"/>
          </a:p>
          <a:p>
            <a:r>
              <a:rPr lang="zh-CN" altLang="en-US" dirty="0"/>
              <a:t>通过将类型作为参数传递给模板，可使编译器生成该类型的函数</a:t>
            </a:r>
          </a:p>
        </p:txBody>
      </p:sp>
      <p:sp>
        <p:nvSpPr>
          <p:cNvPr id="9" name="文本框 8">
            <a:extLst>
              <a:ext uri="{FF2B5EF4-FFF2-40B4-BE49-F238E27FC236}">
                <a16:creationId xmlns:a16="http://schemas.microsoft.com/office/drawing/2014/main" id="{274F7932-E9D8-20D0-A873-CB97585ECE44}"/>
              </a:ext>
            </a:extLst>
          </p:cNvPr>
          <p:cNvSpPr txBox="1"/>
          <p:nvPr/>
        </p:nvSpPr>
        <p:spPr>
          <a:xfrm>
            <a:off x="501364" y="5070668"/>
            <a:ext cx="11010451" cy="646331"/>
          </a:xfrm>
          <a:prstGeom prst="rect">
            <a:avLst/>
          </a:prstGeom>
          <a:noFill/>
        </p:spPr>
        <p:txBody>
          <a:bodyPr wrap="square">
            <a:spAutoFit/>
          </a:bodyPr>
          <a:lstStyle/>
          <a:p>
            <a:r>
              <a:rPr lang="zh-CN" altLang="en-US" dirty="0"/>
              <a:t>需要对各个</a:t>
            </a:r>
            <a:r>
              <a:rPr lang="zh-CN" altLang="en-US" dirty="0">
                <a:solidFill>
                  <a:srgbClr val="290DB3"/>
                </a:solidFill>
              </a:rPr>
              <a:t>不同类型</a:t>
            </a:r>
            <a:r>
              <a:rPr lang="zh-CN" altLang="en-US" dirty="0"/>
              <a:t>能够使用</a:t>
            </a:r>
            <a:r>
              <a:rPr lang="zh-CN" altLang="en-US" dirty="0">
                <a:solidFill>
                  <a:srgbClr val="290DB3"/>
                </a:solidFill>
              </a:rPr>
              <a:t>同一种算法</a:t>
            </a:r>
            <a:r>
              <a:rPr lang="zh-CN" altLang="en-US" dirty="0"/>
              <a:t>的函数时，可使用模板。模板不创建任何函数，只告诉编译器如何定义函数</a:t>
            </a:r>
          </a:p>
        </p:txBody>
      </p:sp>
      <p:pic>
        <p:nvPicPr>
          <p:cNvPr id="11" name="图片 10">
            <a:extLst>
              <a:ext uri="{FF2B5EF4-FFF2-40B4-BE49-F238E27FC236}">
                <a16:creationId xmlns:a16="http://schemas.microsoft.com/office/drawing/2014/main" id="{85D7F30D-B8A2-1373-8A31-222A43C9FEAE}"/>
              </a:ext>
            </a:extLst>
          </p:cNvPr>
          <p:cNvPicPr>
            <a:picLocks noChangeAspect="1"/>
          </p:cNvPicPr>
          <p:nvPr/>
        </p:nvPicPr>
        <p:blipFill>
          <a:blip r:embed="rId3"/>
          <a:stretch>
            <a:fillRect/>
          </a:stretch>
        </p:blipFill>
        <p:spPr>
          <a:xfrm>
            <a:off x="4665230" y="1994519"/>
            <a:ext cx="2861539" cy="891577"/>
          </a:xfrm>
          <a:prstGeom prst="rect">
            <a:avLst/>
          </a:prstGeom>
        </p:spPr>
      </p:pic>
      <p:pic>
        <p:nvPicPr>
          <p:cNvPr id="13" name="图片 12">
            <a:extLst>
              <a:ext uri="{FF2B5EF4-FFF2-40B4-BE49-F238E27FC236}">
                <a16:creationId xmlns:a16="http://schemas.microsoft.com/office/drawing/2014/main" id="{36B3452D-EB04-D813-D5E3-BE12A5B145A8}"/>
              </a:ext>
            </a:extLst>
          </p:cNvPr>
          <p:cNvPicPr>
            <a:picLocks noChangeAspect="1"/>
          </p:cNvPicPr>
          <p:nvPr/>
        </p:nvPicPr>
        <p:blipFill>
          <a:blip r:embed="rId4"/>
          <a:stretch>
            <a:fillRect/>
          </a:stretch>
        </p:blipFill>
        <p:spPr>
          <a:xfrm>
            <a:off x="1632230" y="3020477"/>
            <a:ext cx="8877756" cy="1822544"/>
          </a:xfrm>
          <a:prstGeom prst="rect">
            <a:avLst/>
          </a:prstGeom>
        </p:spPr>
      </p:pic>
      <p:sp>
        <p:nvSpPr>
          <p:cNvPr id="14" name="文本框 13">
            <a:extLst>
              <a:ext uri="{FF2B5EF4-FFF2-40B4-BE49-F238E27FC236}">
                <a16:creationId xmlns:a16="http://schemas.microsoft.com/office/drawing/2014/main" id="{87628223-F9B4-898A-4474-581962C8A25F}"/>
              </a:ext>
            </a:extLst>
          </p:cNvPr>
          <p:cNvSpPr txBox="1"/>
          <p:nvPr/>
        </p:nvSpPr>
        <p:spPr>
          <a:xfrm>
            <a:off x="501364" y="5826550"/>
            <a:ext cx="11010450" cy="646331"/>
          </a:xfrm>
          <a:prstGeom prst="rect">
            <a:avLst/>
          </a:prstGeom>
          <a:noFill/>
        </p:spPr>
        <p:txBody>
          <a:bodyPr wrap="square">
            <a:spAutoFit/>
          </a:bodyPr>
          <a:lstStyle/>
          <a:p>
            <a:r>
              <a:rPr lang="zh-CN" altLang="en-US" dirty="0"/>
              <a:t>函数模板不能缩短可执行程序，最终的代码不包含任何模板，只包含为程序生成的实际函数。编译器使用模板为特定类型生成函数定义时，得到的是模板实例</a:t>
            </a:r>
          </a:p>
        </p:txBody>
      </p:sp>
    </p:spTree>
    <p:extLst>
      <p:ext uri="{BB962C8B-B14F-4D97-AF65-F5344CB8AC3E}">
        <p14:creationId xmlns:p14="http://schemas.microsoft.com/office/powerpoint/2010/main" val="360007801"/>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theme/theme1.xml><?xml version="1.0" encoding="utf-8"?>
<a:theme xmlns:a="http://schemas.openxmlformats.org/drawingml/2006/main" name="Office 主题​​">
  <a:themeElements>
    <a:clrScheme name="山石网科">
      <a:dk1>
        <a:srgbClr val="000000"/>
      </a:dk1>
      <a:lt1>
        <a:srgbClr val="FFFFFF"/>
      </a:lt1>
      <a:dk2>
        <a:srgbClr val="768395"/>
      </a:dk2>
      <a:lt2>
        <a:srgbClr val="F0F0F0"/>
      </a:lt2>
      <a:accent1>
        <a:srgbClr val="FFC744"/>
      </a:accent1>
      <a:accent2>
        <a:srgbClr val="556CCC"/>
      </a:accent2>
      <a:accent3>
        <a:srgbClr val="F36632"/>
      </a:accent3>
      <a:accent4>
        <a:srgbClr val="55B6D9"/>
      </a:accent4>
      <a:accent5>
        <a:srgbClr val="7A88A0"/>
      </a:accent5>
      <a:accent6>
        <a:srgbClr val="ACB4BA"/>
      </a:accent6>
      <a:hlink>
        <a:srgbClr val="FFC74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47239</TotalTime>
  <Words>5686</Words>
  <Application>Microsoft Office PowerPoint</Application>
  <PresentationFormat>宽屏</PresentationFormat>
  <Paragraphs>590</Paragraphs>
  <Slides>66</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Arial Unicode MS</vt:lpstr>
      <vt:lpstr>等线</vt:lpstr>
      <vt:lpstr>楷体</vt:lpstr>
      <vt:lpstr>思源黑体 CN Bold</vt:lpstr>
      <vt:lpstr>思源黑体 CN Medium</vt:lpstr>
      <vt:lpstr>思源黑体 CN Normal</vt:lpstr>
      <vt:lpstr>微软雅黑</vt:lpstr>
      <vt:lpstr>Arial</vt:lpstr>
      <vt:lpstr>Open Sans Light</vt:lpstr>
      <vt:lpstr>Wingdings</vt:lpstr>
      <vt:lpstr>Office 主题​​</vt:lpstr>
      <vt:lpstr>PowerPoint 演示文稿</vt:lpstr>
      <vt:lpstr>PowerPoint 演示文稿</vt:lpstr>
      <vt:lpstr>PowerPoint 演示文稿</vt:lpstr>
      <vt:lpstr>C和C++</vt:lpstr>
      <vt:lpstr>C和C++</vt:lpstr>
      <vt:lpstr>PowerPoint 演示文稿</vt:lpstr>
      <vt:lpstr>默认参数</vt:lpstr>
      <vt:lpstr>函数重载</vt:lpstr>
      <vt:lpstr>函数模版</vt:lpstr>
      <vt:lpstr>名称空间</vt:lpstr>
      <vt:lpstr>名称空间</vt:lpstr>
      <vt:lpstr>PowerPoint 演示文稿</vt:lpstr>
      <vt:lpstr>类和对象</vt:lpstr>
      <vt:lpstr>类和对象</vt:lpstr>
      <vt:lpstr>类和对象</vt:lpstr>
      <vt:lpstr>类和对象</vt:lpstr>
      <vt:lpstr>类和对象</vt:lpstr>
      <vt:lpstr>类的构造函数</vt:lpstr>
      <vt:lpstr>类的构造函数</vt:lpstr>
      <vt:lpstr>类的析构函数</vt:lpstr>
      <vt:lpstr>This指针</vt:lpstr>
      <vt:lpstr>类作用域</vt:lpstr>
      <vt:lpstr>类作用域</vt:lpstr>
      <vt:lpstr>PowerPoint 演示文稿</vt:lpstr>
      <vt:lpstr>运算符重载</vt:lpstr>
      <vt:lpstr>运算符重载</vt:lpstr>
      <vt:lpstr>运算符重载</vt:lpstr>
      <vt:lpstr>运算符重载</vt:lpstr>
      <vt:lpstr>友元</vt:lpstr>
      <vt:lpstr>友元</vt:lpstr>
      <vt:lpstr>类的自动转换</vt:lpstr>
      <vt:lpstr>类的自动转换</vt:lpstr>
      <vt:lpstr>类的强制类型转换</vt:lpstr>
      <vt:lpstr>PowerPoint 演示文稿</vt:lpstr>
      <vt:lpstr>静态类成员和成员函数</vt:lpstr>
      <vt:lpstr>特殊类成员函数</vt:lpstr>
      <vt:lpstr>默认构造函数</vt:lpstr>
      <vt:lpstr>复制构造函数</vt:lpstr>
      <vt:lpstr>复制构造函数</vt:lpstr>
      <vt:lpstr>赋值运算符</vt:lpstr>
      <vt:lpstr>赋值运算符</vt:lpstr>
      <vt:lpstr>类和动态内存分配</vt:lpstr>
      <vt:lpstr>PowerPoint 演示文稿</vt:lpstr>
      <vt:lpstr>公有继承</vt:lpstr>
      <vt:lpstr>公有继承</vt:lpstr>
      <vt:lpstr>公有继承</vt:lpstr>
      <vt:lpstr>公有继承</vt:lpstr>
      <vt:lpstr>多态公有继承</vt:lpstr>
      <vt:lpstr>多态公有继承</vt:lpstr>
      <vt:lpstr>多态公有继承</vt:lpstr>
      <vt:lpstr>静态联编和动态联编</vt:lpstr>
      <vt:lpstr>虚函数</vt:lpstr>
      <vt:lpstr>虚函数</vt:lpstr>
      <vt:lpstr>访问控制：protected</vt:lpstr>
      <vt:lpstr>抽象基类(ABC- abstract base class)</vt:lpstr>
      <vt:lpstr>PowerPoint 演示文稿</vt:lpstr>
      <vt:lpstr>包含对象成员的类</vt:lpstr>
      <vt:lpstr>私有继承</vt:lpstr>
      <vt:lpstr>Has-a</vt:lpstr>
      <vt:lpstr>保护继承</vt:lpstr>
      <vt:lpstr>继承方式</vt:lpstr>
      <vt:lpstr>多重继承</vt:lpstr>
      <vt:lpstr>虚基类</vt:lpstr>
      <vt:lpstr>类模板</vt:lpstr>
      <vt:lpstr>类模板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Driver Liu</dc:creator>
  <cp:lastModifiedBy>YongJian Wu(吴永健)</cp:lastModifiedBy>
  <cp:revision>1420</cp:revision>
  <dcterms:created xsi:type="dcterms:W3CDTF">2017-02-03T03:01:00Z</dcterms:created>
  <dcterms:modified xsi:type="dcterms:W3CDTF">2023-04-20T10:35:16Z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99B5AF47A02C495A863BAAAC76E833F4</vt:lpwstr>
  </property>
  <property fmtid="{D5CDD505-2E9C-101B-9397-08002B2CF9AE}" pid="3" name="KSOProductBuildVer">
    <vt:lpwstr>2052-11.1.0.10463</vt:lpwstr>
  </property>
</Properties>
</file>